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handoutMasterIdLst>
    <p:handoutMasterId r:id="rId65"/>
  </p:handoutMasterIdLst>
  <p:sldIdLst>
    <p:sldId id="270" r:id="rId2"/>
    <p:sldId id="257" r:id="rId3"/>
    <p:sldId id="304" r:id="rId4"/>
    <p:sldId id="306" r:id="rId5"/>
    <p:sldId id="307" r:id="rId6"/>
    <p:sldId id="283" r:id="rId7"/>
    <p:sldId id="286" r:id="rId8"/>
    <p:sldId id="308" r:id="rId9"/>
    <p:sldId id="290" r:id="rId10"/>
    <p:sldId id="284" r:id="rId11"/>
    <p:sldId id="312" r:id="rId12"/>
    <p:sldId id="287" r:id="rId13"/>
    <p:sldId id="288" r:id="rId14"/>
    <p:sldId id="311" r:id="rId15"/>
    <p:sldId id="313" r:id="rId16"/>
    <p:sldId id="291" r:id="rId17"/>
    <p:sldId id="292" r:id="rId18"/>
    <p:sldId id="341" r:id="rId19"/>
    <p:sldId id="342" r:id="rId20"/>
    <p:sldId id="343" r:id="rId21"/>
    <p:sldId id="344" r:id="rId22"/>
    <p:sldId id="345" r:id="rId23"/>
    <p:sldId id="346" r:id="rId24"/>
    <p:sldId id="347" r:id="rId25"/>
    <p:sldId id="348" r:id="rId26"/>
    <p:sldId id="349" r:id="rId27"/>
    <p:sldId id="350" r:id="rId28"/>
    <p:sldId id="294" r:id="rId29"/>
    <p:sldId id="295" r:id="rId30"/>
    <p:sldId id="296" r:id="rId31"/>
    <p:sldId id="338" r:id="rId32"/>
    <p:sldId id="298" r:id="rId33"/>
    <p:sldId id="299" r:id="rId34"/>
    <p:sldId id="300" r:id="rId35"/>
    <p:sldId id="301" r:id="rId36"/>
    <p:sldId id="293" r:id="rId37"/>
    <p:sldId id="302" r:id="rId38"/>
    <p:sldId id="317" r:id="rId39"/>
    <p:sldId id="315" r:id="rId40"/>
    <p:sldId id="303" r:id="rId41"/>
    <p:sldId id="316" r:id="rId42"/>
    <p:sldId id="314" r:id="rId43"/>
    <p:sldId id="318" r:id="rId44"/>
    <p:sldId id="334" r:id="rId45"/>
    <p:sldId id="335" r:id="rId46"/>
    <p:sldId id="336" r:id="rId47"/>
    <p:sldId id="337" r:id="rId48"/>
    <p:sldId id="331" r:id="rId49"/>
    <p:sldId id="274" r:id="rId50"/>
    <p:sldId id="271" r:id="rId51"/>
    <p:sldId id="272" r:id="rId52"/>
    <p:sldId id="275" r:id="rId53"/>
    <p:sldId id="276" r:id="rId54"/>
    <p:sldId id="277" r:id="rId55"/>
    <p:sldId id="279" r:id="rId56"/>
    <p:sldId id="278" r:id="rId57"/>
    <p:sldId id="273" r:id="rId58"/>
    <p:sldId id="332" r:id="rId59"/>
    <p:sldId id="333" r:id="rId60"/>
    <p:sldId id="340" r:id="rId61"/>
    <p:sldId id="319" r:id="rId62"/>
    <p:sldId id="26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882"/>
    <p:restoredTop sz="94643"/>
  </p:normalViewPr>
  <p:slideViewPr>
    <p:cSldViewPr snapToGrid="0" snapToObjects="1">
      <p:cViewPr varScale="1">
        <p:scale>
          <a:sx n="65" d="100"/>
          <a:sy n="65" d="100"/>
        </p:scale>
        <p:origin x="216" y="1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7FB7C2-3647-174F-8172-2BA384B6FC14}" type="datetimeFigureOut">
              <a:rPr lang="en-US" smtClean="0"/>
              <a:t>10/5/17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771F95-D129-A54D-B317-EE64A4280281}" type="slidenum">
              <a:rPr lang="en-US" smtClean="0"/>
              <a:t>‹#›</a:t>
            </a:fld>
            <a:endParaRPr lang="en-US"/>
          </a:p>
        </p:txBody>
      </p:sp>
    </p:spTree>
    <p:extLst>
      <p:ext uri="{BB962C8B-B14F-4D97-AF65-F5344CB8AC3E}">
        <p14:creationId xmlns:p14="http://schemas.microsoft.com/office/powerpoint/2010/main" val="1902261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CB7EA-1C72-9043-9F7D-402DC2B2FD4D}" type="datetimeFigureOut">
              <a:rPr lang="en-US" smtClean="0"/>
              <a:t>10/5/17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C3956F-2450-CC4E-8719-B075195E554D}" type="slidenum">
              <a:rPr lang="en-US" smtClean="0"/>
              <a:t>‹#›</a:t>
            </a:fld>
            <a:endParaRPr lang="en-US"/>
          </a:p>
        </p:txBody>
      </p:sp>
    </p:spTree>
    <p:extLst>
      <p:ext uri="{BB962C8B-B14F-4D97-AF65-F5344CB8AC3E}">
        <p14:creationId xmlns:p14="http://schemas.microsoft.com/office/powerpoint/2010/main" val="1942839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Why does this code seem odd, for HTML &amp; JS?</a:t>
            </a:r>
          </a:p>
          <a:p>
            <a:r>
              <a:rPr lang="en-US" sz="1200" dirty="0" smtClean="0"/>
              <a:t>There’s content</a:t>
            </a:r>
            <a:r>
              <a:rPr lang="en-US" sz="1200" baseline="0" dirty="0" smtClean="0"/>
              <a:t> in the HTML – {{ message }} – but this doesn't seem to be the kind of HTML content one would expect</a:t>
            </a:r>
            <a:endParaRPr lang="en-US" sz="1200" dirty="0" smtClean="0"/>
          </a:p>
          <a:p>
            <a:r>
              <a:rPr lang="en-US" sz="1200" dirty="0" smtClean="0"/>
              <a:t>There’s no </a:t>
            </a:r>
            <a:r>
              <a:rPr lang="en-US" sz="1200" dirty="0" err="1" smtClean="0"/>
              <a:t>getElementByID</a:t>
            </a:r>
            <a:r>
              <a:rPr lang="en-US" sz="1200" dirty="0" smtClean="0"/>
              <a:t> to update the HTML.</a:t>
            </a:r>
          </a:p>
          <a:p>
            <a:endParaRPr lang="en-US" dirty="0"/>
          </a:p>
        </p:txBody>
      </p:sp>
      <p:sp>
        <p:nvSpPr>
          <p:cNvPr id="4" name="Slide Number Placeholder 3"/>
          <p:cNvSpPr>
            <a:spLocks noGrp="1"/>
          </p:cNvSpPr>
          <p:nvPr>
            <p:ph type="sldNum" sz="quarter" idx="10"/>
          </p:nvPr>
        </p:nvSpPr>
        <p:spPr/>
        <p:txBody>
          <a:bodyPr/>
          <a:lstStyle/>
          <a:p>
            <a:fld id="{1DC3956F-2450-CC4E-8719-B075195E554D}" type="slidenum">
              <a:rPr lang="en-US" smtClean="0"/>
              <a:t>22</a:t>
            </a:fld>
            <a:endParaRPr lang="en-US"/>
          </a:p>
        </p:txBody>
      </p:sp>
    </p:spTree>
    <p:extLst>
      <p:ext uri="{BB962C8B-B14F-4D97-AF65-F5344CB8AC3E}">
        <p14:creationId xmlns:p14="http://schemas.microsoft.com/office/powerpoint/2010/main" val="1474765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5220D-522B-D544-BB6F-CE5BC5D42333}"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502677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5220D-522B-D544-BB6F-CE5BC5D42333}"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142948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5220D-522B-D544-BB6F-CE5BC5D42333}"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165578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5220D-522B-D544-BB6F-CE5BC5D42333}"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294780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5220D-522B-D544-BB6F-CE5BC5D42333}"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139442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5220D-522B-D544-BB6F-CE5BC5D42333}"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713001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5220D-522B-D544-BB6F-CE5BC5D42333}" type="datetimeFigureOut">
              <a:rPr lang="en-US" smtClean="0"/>
              <a:t>10/5/17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462048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5220D-522B-D544-BB6F-CE5BC5D42333}" type="datetimeFigureOut">
              <a:rPr lang="en-US" smtClean="0"/>
              <a:t>10/5/17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34912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220D-522B-D544-BB6F-CE5BC5D42333}" type="datetimeFigureOut">
              <a:rPr lang="en-US" smtClean="0"/>
              <a:t>10/5/17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88754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5220D-522B-D544-BB6F-CE5BC5D42333}"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532797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5220D-522B-D544-BB6F-CE5BC5D42333}"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771F27-0BCE-7D4B-B432-AA99BEF76061}" type="slidenum">
              <a:rPr lang="en-US" smtClean="0"/>
              <a:t>‹#›</a:t>
            </a:fld>
            <a:endParaRPr lang="en-US"/>
          </a:p>
        </p:txBody>
      </p:sp>
    </p:spTree>
    <p:extLst>
      <p:ext uri="{BB962C8B-B14F-4D97-AF65-F5344CB8AC3E}">
        <p14:creationId xmlns:p14="http://schemas.microsoft.com/office/powerpoint/2010/main" val="18708632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5220D-522B-D544-BB6F-CE5BC5D42333}" type="datetimeFigureOut">
              <a:rPr lang="en-US" smtClean="0"/>
              <a:t>10/5/17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71F27-0BCE-7D4B-B432-AA99BEF76061}" type="slidenum">
              <a:rPr lang="en-US" smtClean="0"/>
              <a:t>‹#›</a:t>
            </a:fld>
            <a:endParaRPr lang="en-US"/>
          </a:p>
        </p:txBody>
      </p:sp>
    </p:spTree>
    <p:extLst>
      <p:ext uri="{BB962C8B-B14F-4D97-AF65-F5344CB8AC3E}">
        <p14:creationId xmlns:p14="http://schemas.microsoft.com/office/powerpoint/2010/main" val="1543402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012.vuejs.org/guide/#View" TargetMode="External"/><Relationship Id="rId4" Type="http://schemas.openxmlformats.org/officeDocument/2006/relationships/hyperlink" Target="https://012.vuejs.org/guide/#Model" TargetMode="External"/><Relationship Id="rId5" Type="http://schemas.openxmlformats.org/officeDocument/2006/relationships/hyperlink" Target="https://012.vuejs.org/guide/#Directives" TargetMode="External"/><Relationship Id="rId6" Type="http://schemas.openxmlformats.org/officeDocument/2006/relationships/hyperlink" Target="https://012.vuejs.org/guide/#Filters" TargetMode="External"/><Relationship Id="rId7" Type="http://schemas.openxmlformats.org/officeDocument/2006/relationships/hyperlink" Target="https://012.vuejs.org/guide/" TargetMode="External"/><Relationship Id="rId1" Type="http://schemas.openxmlformats.org/officeDocument/2006/relationships/slideLayout" Target="../slideLayouts/slideLayout2.xml"/><Relationship Id="rId2" Type="http://schemas.openxmlformats.org/officeDocument/2006/relationships/hyperlink" Target="https://012.vuejs.org/guide/#ViewMode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5" Type="http://schemas.openxmlformats.org/officeDocument/2006/relationships/image" Target="../media/image5.jpeg"/><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 Id="rId3" Type="http://schemas.openxmlformats.org/officeDocument/2006/relationships/image" Target="../media/image19.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f"/><Relationship Id="rId3" Type="http://schemas.openxmlformats.org/officeDocument/2006/relationships/image" Target="../media/image1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012.vuejs.org/guide/#Concepts_Overview" TargetMode="External"/><Relationship Id="rId3" Type="http://schemas.openxmlformats.org/officeDocument/2006/relationships/hyperlink" Target="https://medium.com/@nohkachi/my-vue-on-mvvm-c3ffb4f0678f"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yahoo.tumblr.com/" TargetMode="External"/><Relationship Id="rId4" Type="http://schemas.openxmlformats.org/officeDocument/2006/relationships/hyperlink" Target="http://yslow.org/)" TargetMode="External"/><Relationship Id="rId1" Type="http://schemas.openxmlformats.org/officeDocument/2006/relationships/slideLayout" Target="../slideLayouts/slideLayout2.xml"/><Relationship Id="rId2" Type="http://schemas.openxmlformats.org/officeDocument/2006/relationships/hyperlink" Target="https://yuiblog.com/blog/category/performa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9" Type="http://schemas.openxmlformats.org/officeDocument/2006/relationships/hyperlink" Target="http://developer.yahoo.com/performance/rules.html#css_expressions" TargetMode="External"/><Relationship Id="rId20" Type="http://schemas.openxmlformats.org/officeDocument/2006/relationships/hyperlink" Target="http://developer.yahoo.com/performance/rules.html#cookie_size" TargetMode="External"/><Relationship Id="rId21" Type="http://schemas.openxmlformats.org/officeDocument/2006/relationships/hyperlink" Target="http://developer.yahoo.com/performance/rules.html#cookie_free" TargetMode="External"/><Relationship Id="rId22" Type="http://schemas.openxmlformats.org/officeDocument/2006/relationships/hyperlink" Target="http://developer.yahoo.com/performance/rules.html#no_filters" TargetMode="External"/><Relationship Id="rId23" Type="http://schemas.openxmlformats.org/officeDocument/2006/relationships/hyperlink" Target="http://developer.yahoo.com/performance/rules.html#no_scale" TargetMode="External"/><Relationship Id="rId24" Type="http://schemas.openxmlformats.org/officeDocument/2006/relationships/hyperlink" Target="http://developer.yahoo.com/performance/rules.html#favicon" TargetMode="External"/><Relationship Id="rId10" Type="http://schemas.openxmlformats.org/officeDocument/2006/relationships/hyperlink" Target="http://developer.yahoo.com/performance/rules.html#external" TargetMode="External"/><Relationship Id="rId11" Type="http://schemas.openxmlformats.org/officeDocument/2006/relationships/hyperlink" Target="http://developer.yahoo.com/performance/rules.html#dns_lookups" TargetMode="External"/><Relationship Id="rId12" Type="http://schemas.openxmlformats.org/officeDocument/2006/relationships/hyperlink" Target="http://developer.yahoo.com/performance/rules.html#minify" TargetMode="External"/><Relationship Id="rId13" Type="http://schemas.openxmlformats.org/officeDocument/2006/relationships/hyperlink" Target="http://developer.yahoo.com/performance/rules.html#redirects" TargetMode="External"/><Relationship Id="rId14" Type="http://schemas.openxmlformats.org/officeDocument/2006/relationships/hyperlink" Target="http://developer.yahoo.com/performance/rules.html#js_dupes" TargetMode="External"/><Relationship Id="rId15" Type="http://schemas.openxmlformats.org/officeDocument/2006/relationships/hyperlink" Target="http://developer.yahoo.com/performance/rules.html#etags" TargetMode="External"/><Relationship Id="rId16" Type="http://schemas.openxmlformats.org/officeDocument/2006/relationships/hyperlink" Target="http://developer.yahoo.com/performance/rules.html#cacheajax" TargetMode="External"/><Relationship Id="rId17" Type="http://schemas.openxmlformats.org/officeDocument/2006/relationships/hyperlink" Target="http://developer.yahoo.com/performance/rules.html#ajax_get" TargetMode="External"/><Relationship Id="rId18" Type="http://schemas.openxmlformats.org/officeDocument/2006/relationships/hyperlink" Target="http://developer.yahoo.com/performance/rules.html#min_dom" TargetMode="External"/><Relationship Id="rId19" Type="http://schemas.openxmlformats.org/officeDocument/2006/relationships/hyperlink" Target="http://developer.yahoo.com/performance/rules.html#no404" TargetMode="External"/><Relationship Id="rId1" Type="http://schemas.openxmlformats.org/officeDocument/2006/relationships/slideLayout" Target="../slideLayouts/slideLayout4.xml"/><Relationship Id="rId2" Type="http://schemas.openxmlformats.org/officeDocument/2006/relationships/hyperlink" Target="http://developer.yahoo.com/performance/rules.html#num_http" TargetMode="External"/><Relationship Id="rId3" Type="http://schemas.openxmlformats.org/officeDocument/2006/relationships/hyperlink" Target="http://developer.yahoo.com/performance/rules.html#cdn" TargetMode="External"/><Relationship Id="rId4" Type="http://schemas.openxmlformats.org/officeDocument/2006/relationships/hyperlink" Target="http://developer.yahoo.com/performance/rules.html#emptysrc" TargetMode="External"/><Relationship Id="rId5" Type="http://schemas.openxmlformats.org/officeDocument/2006/relationships/hyperlink" Target="http://developer.yahoo.com/performance/rules.html#expires" TargetMode="External"/><Relationship Id="rId6" Type="http://schemas.openxmlformats.org/officeDocument/2006/relationships/hyperlink" Target="http://developer.yahoo.com/performance/rules.html#gzip" TargetMode="External"/><Relationship Id="rId7" Type="http://schemas.openxmlformats.org/officeDocument/2006/relationships/hyperlink" Target="http://developer.yahoo.com/performance/rules.html#css_top" TargetMode="External"/><Relationship Id="rId8" Type="http://schemas.openxmlformats.org/officeDocument/2006/relationships/hyperlink" Target="http://developer.yahoo.com/performance/rules.html#js_bott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eveloper.mozilla.org/en-US/docs/Glossary/viewpor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reactivex.io/rxjs/manual/overview.html" TargetMode="External"/><Relationship Id="rId4" Type="http://schemas.openxmlformats.org/officeDocument/2006/relationships/hyperlink" Target="https://baconjs.github.io/tutorials.html" TargetMode="External"/><Relationship Id="rId1" Type="http://schemas.openxmlformats.org/officeDocument/2006/relationships/slideLayout" Target="../slideLayouts/slideLayout2.xml"/><Relationship Id="rId2" Type="http://schemas.openxmlformats.org/officeDocument/2006/relationships/hyperlink" Target="http://reactivex.io/rxj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avidwalsh.name/es6-generators" TargetMode="External"/><Relationship Id="rId4" Type="http://schemas.openxmlformats.org/officeDocument/2006/relationships/hyperlink" Target="https://developer.mozilla.org/en-US/docs/Web/Guide/Events/Event_handlers" TargetMode="External"/><Relationship Id="rId5" Type="http://schemas.openxmlformats.org/officeDocument/2006/relationships/hyperlink" Target="http://callbackhell.com/" TargetMode="External"/><Relationship Id="rId6" Type="http://schemas.openxmlformats.org/officeDocument/2006/relationships/hyperlink" Target="https://medium.com/@puppybits/rxjs-is-great-so-why-have-i-moved-on-534c513e7af3" TargetMode="External"/><Relationship Id="rId1" Type="http://schemas.openxmlformats.org/officeDocument/2006/relationships/slideLayout" Target="../slideLayouts/slideLayout2.xml"/><Relationship Id="rId2" Type="http://schemas.openxmlformats.org/officeDocument/2006/relationships/hyperlink" Target="https://developer.mozilla.org/en/docs/Web/JavaScript/Guide/Iterators_and_Generator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developers.google.com/web/progressive-web-apps/checkli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f"/><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SENG365 Web Computing Architecture: </a:t>
            </a:r>
            <a:r>
              <a:rPr lang="en-US" sz="4400" dirty="0"/>
              <a:t/>
            </a:r>
            <a:br>
              <a:rPr lang="en-US" sz="4400" dirty="0"/>
            </a:br>
            <a:r>
              <a:rPr lang="en-US" sz="4400" dirty="0" smtClean="0"/>
              <a:t>Patterns, and Performance</a:t>
            </a:r>
            <a:endParaRPr lang="en-US" sz="4400" dirty="0"/>
          </a:p>
        </p:txBody>
      </p:sp>
      <p:sp>
        <p:nvSpPr>
          <p:cNvPr id="3" name="Subtitle 2"/>
          <p:cNvSpPr>
            <a:spLocks noGrp="1"/>
          </p:cNvSpPr>
          <p:nvPr>
            <p:ph type="subTitle" idx="1"/>
          </p:nvPr>
        </p:nvSpPr>
        <p:spPr/>
        <p:txBody>
          <a:bodyPr/>
          <a:lstStyle/>
          <a:p>
            <a:r>
              <a:rPr lang="en-US" dirty="0" smtClean="0"/>
              <a:t>Austen Rainer</a:t>
            </a:r>
            <a:br>
              <a:rPr lang="en-US" dirty="0" smtClean="0"/>
            </a:br>
            <a:r>
              <a:rPr lang="en-US" dirty="0" smtClean="0"/>
              <a:t>Course </a:t>
            </a:r>
            <a:r>
              <a:rPr lang="en-US" dirty="0"/>
              <a:t>Coordinator</a:t>
            </a:r>
            <a:br>
              <a:rPr lang="en-US" dirty="0"/>
            </a:br>
            <a:r>
              <a:rPr lang="en-US" dirty="0" err="1"/>
              <a:t>austen.rainer@canterbury.ac.nz</a:t>
            </a:r>
            <a:r>
              <a:rPr lang="en-US" dirty="0"/>
              <a:t/>
            </a:r>
            <a:br>
              <a:rPr lang="en-US" dirty="0"/>
            </a:br>
            <a:r>
              <a:rPr lang="en-US" b="1" dirty="0" smtClean="0">
                <a:solidFill>
                  <a:srgbClr val="7030A0"/>
                </a:solidFill>
              </a:rPr>
              <a:t>302</a:t>
            </a:r>
            <a:r>
              <a:rPr lang="en-US" dirty="0"/>
              <a:t>, Erskine Building</a:t>
            </a:r>
          </a:p>
          <a:p>
            <a:endParaRPr lang="en-US" dirty="0"/>
          </a:p>
        </p:txBody>
      </p:sp>
      <p:sp>
        <p:nvSpPr>
          <p:cNvPr id="4" name="Shape 118"/>
          <p:cNvSpPr/>
          <p:nvPr/>
        </p:nvSpPr>
        <p:spPr>
          <a:xfrm>
            <a:off x="152400" y="1601295"/>
            <a:ext cx="11880095" cy="0"/>
          </a:xfrm>
          <a:prstGeom prst="line">
            <a:avLst/>
          </a:prstGeom>
          <a:ln w="12700">
            <a:solidFill>
              <a:srgbClr val="DA3238"/>
            </a:solidFill>
            <a:miter lim="400000"/>
          </a:ln>
        </p:spPr>
        <p:txBody>
          <a:bodyPr lIns="71856" tIns="71856" rIns="71856" bIns="71856" anchor="ctr"/>
          <a:lstStyle/>
          <a:p>
            <a:pPr defTabSz="1167660">
              <a:defRPr sz="4400"/>
            </a:pPr>
            <a:endParaRPr/>
          </a:p>
        </p:txBody>
      </p:sp>
      <p:pic>
        <p:nvPicPr>
          <p:cNvPr id="5" name="UCRed_CMYK.pdf"/>
          <p:cNvPicPr>
            <a:picLocks noChangeAspect="1"/>
          </p:cNvPicPr>
          <p:nvPr/>
        </p:nvPicPr>
        <p:blipFill>
          <a:blip r:embed="rId2">
            <a:extLst/>
          </a:blip>
          <a:stretch>
            <a:fillRect/>
          </a:stretch>
        </p:blipFill>
        <p:spPr>
          <a:xfrm>
            <a:off x="10333701" y="155737"/>
            <a:ext cx="1698794" cy="1307663"/>
          </a:xfrm>
          <a:prstGeom prst="rect">
            <a:avLst/>
          </a:prstGeom>
          <a:ln w="3175">
            <a:miter lim="400000"/>
          </a:ln>
        </p:spPr>
      </p:pic>
    </p:spTree>
    <p:extLst>
      <p:ext uri="{BB962C8B-B14F-4D97-AF65-F5344CB8AC3E}">
        <p14:creationId xmlns:p14="http://schemas.microsoft.com/office/powerpoint/2010/main" val="1407628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Variations on a theme of Model-View-{</a:t>
            </a:r>
            <a:r>
              <a:rPr lang="en-US" sz="4000" smtClean="0"/>
              <a:t>Bridge}*</a:t>
            </a:r>
            <a:endParaRPr lang="en-US" sz="4000" dirty="0"/>
          </a:p>
        </p:txBody>
      </p:sp>
      <p:sp>
        <p:nvSpPr>
          <p:cNvPr id="4" name="Text Placeholder 3"/>
          <p:cNvSpPr>
            <a:spLocks noGrp="1"/>
          </p:cNvSpPr>
          <p:nvPr>
            <p:ph type="body" idx="1"/>
          </p:nvPr>
        </p:nvSpPr>
        <p:spPr/>
        <p:txBody>
          <a:bodyPr/>
          <a:lstStyle/>
          <a:p>
            <a:r>
              <a:rPr lang="en-US" dirty="0" smtClean="0"/>
              <a:t>MV</a:t>
            </a:r>
            <a:r>
              <a:rPr lang="is-IS" dirty="0" smtClean="0"/>
              <a:t>…uh.. </a:t>
            </a:r>
            <a:r>
              <a:rPr lang="is-IS" dirty="0"/>
              <a:t>w</a:t>
            </a:r>
            <a:r>
              <a:rPr lang="is-IS" dirty="0" smtClean="0"/>
              <a:t>hatever?</a:t>
            </a:r>
            <a:endParaRPr lang="en-US" dirty="0"/>
          </a:p>
        </p:txBody>
      </p:sp>
      <p:sp>
        <p:nvSpPr>
          <p:cNvPr id="3" name="Content Placeholder 2"/>
          <p:cNvSpPr>
            <a:spLocks noGrp="1"/>
          </p:cNvSpPr>
          <p:nvPr>
            <p:ph sz="half" idx="2"/>
          </p:nvPr>
        </p:nvSpPr>
        <p:spPr/>
        <p:txBody>
          <a:bodyPr>
            <a:normAutofit/>
          </a:bodyPr>
          <a:lstStyle/>
          <a:p>
            <a:r>
              <a:rPr lang="en-US" sz="2400" dirty="0" smtClean="0"/>
              <a:t>Model View Controller (MVC)</a:t>
            </a:r>
          </a:p>
          <a:p>
            <a:r>
              <a:rPr lang="en-US" sz="2400" dirty="0" smtClean="0"/>
              <a:t>Model View Adaptor (MVA)</a:t>
            </a:r>
          </a:p>
          <a:p>
            <a:r>
              <a:rPr lang="en-US" sz="2400" dirty="0" smtClean="0"/>
              <a:t>Model View Presenter (MVP)</a:t>
            </a:r>
          </a:p>
          <a:p>
            <a:r>
              <a:rPr lang="en-US" sz="2400" dirty="0" smtClean="0"/>
              <a:t>Model View </a:t>
            </a:r>
            <a:r>
              <a:rPr lang="en-US" sz="2400" dirty="0" err="1" smtClean="0"/>
              <a:t>ViewModel</a:t>
            </a:r>
            <a:r>
              <a:rPr lang="en-US" sz="2400" dirty="0" smtClean="0"/>
              <a:t> (MVVM)</a:t>
            </a:r>
            <a:endParaRPr lang="en-US" sz="2400" dirty="0"/>
          </a:p>
        </p:txBody>
      </p:sp>
      <p:sp>
        <p:nvSpPr>
          <p:cNvPr id="5" name="Text Placeholder 4"/>
          <p:cNvSpPr>
            <a:spLocks noGrp="1"/>
          </p:cNvSpPr>
          <p:nvPr>
            <p:ph type="body" sz="quarter" idx="3"/>
          </p:nvPr>
        </p:nvSpPr>
        <p:spPr/>
        <p:txBody>
          <a:bodyPr/>
          <a:lstStyle/>
          <a:p>
            <a:r>
              <a:rPr lang="en-US" dirty="0" smtClean="0"/>
              <a:t>Commentary</a:t>
            </a:r>
            <a:endParaRPr lang="en-US" dirty="0"/>
          </a:p>
        </p:txBody>
      </p:sp>
      <p:sp>
        <p:nvSpPr>
          <p:cNvPr id="6" name="Content Placeholder 5"/>
          <p:cNvSpPr>
            <a:spLocks noGrp="1"/>
          </p:cNvSpPr>
          <p:nvPr>
            <p:ph sz="quarter" idx="4"/>
          </p:nvPr>
        </p:nvSpPr>
        <p:spPr/>
        <p:txBody>
          <a:bodyPr/>
          <a:lstStyle/>
          <a:p>
            <a:r>
              <a:rPr lang="en-US" dirty="0" smtClean="0"/>
              <a:t>(Some) disagreements on what </a:t>
            </a:r>
            <a:r>
              <a:rPr lang="en-US" i="1" dirty="0" smtClean="0"/>
              <a:t>exactly</a:t>
            </a:r>
            <a:r>
              <a:rPr lang="en-US" dirty="0" smtClean="0"/>
              <a:t> are these design patterns</a:t>
            </a:r>
            <a:endParaRPr lang="en-US" dirty="0"/>
          </a:p>
        </p:txBody>
      </p:sp>
    </p:spTree>
    <p:extLst>
      <p:ext uri="{BB962C8B-B14F-4D97-AF65-F5344CB8AC3E}">
        <p14:creationId xmlns:p14="http://schemas.microsoft.com/office/powerpoint/2010/main" val="1184455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Model View Controller (MVC)</a:t>
            </a:r>
            <a:endParaRPr lang="en-US" dirty="0"/>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700547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MVC: the case of the Wikipedia definition</a:t>
            </a:r>
            <a:endParaRPr lang="en-US" dirty="0"/>
          </a:p>
        </p:txBody>
      </p:sp>
      <p:sp>
        <p:nvSpPr>
          <p:cNvPr id="10" name="Content Placeholder 9"/>
          <p:cNvSpPr>
            <a:spLocks noGrp="1"/>
          </p:cNvSpPr>
          <p:nvPr>
            <p:ph idx="1"/>
          </p:nvPr>
        </p:nvSpPr>
        <p:spPr/>
        <p:txBody>
          <a:bodyPr>
            <a:normAutofit fontScale="92500" lnSpcReduction="20000"/>
          </a:bodyPr>
          <a:lstStyle/>
          <a:p>
            <a:pPr marL="0" indent="0">
              <a:buNone/>
            </a:pPr>
            <a:r>
              <a:rPr lang="en-US" dirty="0" smtClean="0"/>
              <a:t>Definition of the components of MVC</a:t>
            </a:r>
          </a:p>
          <a:p>
            <a:r>
              <a:rPr lang="en-US" dirty="0" smtClean="0"/>
              <a:t>Model:</a:t>
            </a:r>
          </a:p>
          <a:p>
            <a:pPr lvl="1"/>
            <a:r>
              <a:rPr lang="en-US" dirty="0" smtClean="0"/>
              <a:t>Central </a:t>
            </a:r>
            <a:r>
              <a:rPr lang="en-US" dirty="0"/>
              <a:t>component of the </a:t>
            </a:r>
            <a:r>
              <a:rPr lang="en-US" dirty="0" smtClean="0"/>
              <a:t>pattern.</a:t>
            </a:r>
          </a:p>
          <a:p>
            <a:pPr lvl="1"/>
            <a:r>
              <a:rPr lang="en-US" dirty="0" smtClean="0"/>
              <a:t>Expresses </a:t>
            </a:r>
            <a:r>
              <a:rPr lang="en-US" dirty="0"/>
              <a:t>the application's behavior in terms of the problem domain, independent of the user </a:t>
            </a:r>
            <a:r>
              <a:rPr lang="en-US" dirty="0" smtClean="0"/>
              <a:t>interface.</a:t>
            </a:r>
          </a:p>
          <a:p>
            <a:pPr lvl="1"/>
            <a:r>
              <a:rPr lang="en-US" dirty="0"/>
              <a:t>D</a:t>
            </a:r>
            <a:r>
              <a:rPr lang="en-US" dirty="0" smtClean="0"/>
              <a:t>irectly </a:t>
            </a:r>
            <a:r>
              <a:rPr lang="en-US" dirty="0"/>
              <a:t>manages the </a:t>
            </a:r>
            <a:r>
              <a:rPr lang="en-US" b="1" dirty="0">
                <a:solidFill>
                  <a:srgbClr val="7030A0"/>
                </a:solidFill>
              </a:rPr>
              <a:t>data, logic and rules of the application</a:t>
            </a:r>
            <a:r>
              <a:rPr lang="en-US" dirty="0" smtClean="0"/>
              <a:t>.</a:t>
            </a:r>
          </a:p>
          <a:p>
            <a:pPr lvl="2"/>
            <a:r>
              <a:rPr lang="en-US" dirty="0" smtClean="0">
                <a:solidFill>
                  <a:srgbClr val="7030A0"/>
                </a:solidFill>
              </a:rPr>
              <a:t>Note</a:t>
            </a:r>
            <a:r>
              <a:rPr lang="en-US" dirty="0" smtClean="0"/>
              <a:t>: models are not just concerned with data</a:t>
            </a:r>
            <a:endParaRPr lang="en-US" dirty="0"/>
          </a:p>
          <a:p>
            <a:r>
              <a:rPr lang="en-US" dirty="0" smtClean="0"/>
              <a:t>View</a:t>
            </a:r>
          </a:p>
          <a:p>
            <a:pPr lvl="1"/>
            <a:r>
              <a:rPr lang="en-US" b="1" dirty="0">
                <a:solidFill>
                  <a:srgbClr val="7030A0"/>
                </a:solidFill>
              </a:rPr>
              <a:t>A</a:t>
            </a:r>
            <a:r>
              <a:rPr lang="en-US" b="1" dirty="0" smtClean="0">
                <a:solidFill>
                  <a:srgbClr val="7030A0"/>
                </a:solidFill>
              </a:rPr>
              <a:t>ny</a:t>
            </a:r>
            <a:r>
              <a:rPr lang="en-US" dirty="0" smtClean="0">
                <a:solidFill>
                  <a:srgbClr val="7030A0"/>
                </a:solidFill>
              </a:rPr>
              <a:t> </a:t>
            </a:r>
            <a:r>
              <a:rPr lang="en-US" dirty="0"/>
              <a:t>output representation of information, such as a chart or a </a:t>
            </a:r>
            <a:r>
              <a:rPr lang="en-US" dirty="0" smtClean="0"/>
              <a:t>diagram, or even text</a:t>
            </a:r>
          </a:p>
          <a:p>
            <a:pPr lvl="1"/>
            <a:r>
              <a:rPr lang="en-US" dirty="0" smtClean="0"/>
              <a:t>Multiple </a:t>
            </a:r>
            <a:r>
              <a:rPr lang="en-US" dirty="0"/>
              <a:t>views of the same information are </a:t>
            </a:r>
            <a:r>
              <a:rPr lang="en-US" dirty="0" smtClean="0"/>
              <a:t>possible e.g. a </a:t>
            </a:r>
            <a:r>
              <a:rPr lang="en-US" dirty="0"/>
              <a:t>bar chart </a:t>
            </a:r>
            <a:r>
              <a:rPr lang="en-US" dirty="0" smtClean="0"/>
              <a:t>and </a:t>
            </a:r>
            <a:r>
              <a:rPr lang="en-US" dirty="0"/>
              <a:t>a tabular </a:t>
            </a:r>
            <a:r>
              <a:rPr lang="en-US" dirty="0" smtClean="0"/>
              <a:t>view of the same model</a:t>
            </a:r>
            <a:endParaRPr lang="en-US" dirty="0"/>
          </a:p>
          <a:p>
            <a:r>
              <a:rPr lang="en-US" dirty="0" smtClean="0"/>
              <a:t>Controller</a:t>
            </a:r>
          </a:p>
          <a:p>
            <a:pPr lvl="1"/>
            <a:r>
              <a:rPr lang="en-US" dirty="0"/>
              <a:t>A</a:t>
            </a:r>
            <a:r>
              <a:rPr lang="en-US" dirty="0" smtClean="0"/>
              <a:t>ccepts </a:t>
            </a:r>
            <a:r>
              <a:rPr lang="en-US" dirty="0"/>
              <a:t>input and converts it to commands for the model or view</a:t>
            </a:r>
            <a:r>
              <a:rPr lang="en-US" dirty="0" smtClean="0"/>
              <a:t>.</a:t>
            </a:r>
            <a:endParaRPr lang="en-US" dirty="0"/>
          </a:p>
        </p:txBody>
      </p:sp>
      <p:sp>
        <p:nvSpPr>
          <p:cNvPr id="4" name="Rectangle 3"/>
          <p:cNvSpPr/>
          <p:nvPr/>
        </p:nvSpPr>
        <p:spPr>
          <a:xfrm>
            <a:off x="6785119" y="6176963"/>
            <a:ext cx="5174166" cy="369332"/>
          </a:xfrm>
          <a:prstGeom prst="rect">
            <a:avLst/>
          </a:prstGeom>
        </p:spPr>
        <p:txBody>
          <a:bodyPr wrap="square">
            <a:spAutoFit/>
          </a:bodyPr>
          <a:lstStyle/>
          <a:p>
            <a:r>
              <a:rPr lang="en-US" dirty="0"/>
              <a:t>https://</a:t>
            </a:r>
            <a:r>
              <a:rPr lang="en-US" dirty="0" err="1" smtClean="0"/>
              <a:t>en.wikipedia.org</a:t>
            </a:r>
            <a:r>
              <a:rPr lang="en-US" dirty="0" smtClean="0"/>
              <a:t>/wiki/Model-view-controller</a:t>
            </a:r>
            <a:endParaRPr lang="en-US" dirty="0"/>
          </a:p>
        </p:txBody>
      </p:sp>
    </p:spTree>
    <p:extLst>
      <p:ext uri="{BB962C8B-B14F-4D97-AF65-F5344CB8AC3E}">
        <p14:creationId xmlns:p14="http://schemas.microsoft.com/office/powerpoint/2010/main" val="1852616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MVC: the case of the Wikipedia definition</a:t>
            </a:r>
          </a:p>
        </p:txBody>
      </p:sp>
      <p:sp>
        <p:nvSpPr>
          <p:cNvPr id="10" name="Content Placeholder 9"/>
          <p:cNvSpPr>
            <a:spLocks noGrp="1"/>
          </p:cNvSpPr>
          <p:nvPr>
            <p:ph sz="half" idx="1"/>
          </p:nvPr>
        </p:nvSpPr>
        <p:spPr/>
        <p:txBody>
          <a:bodyPr>
            <a:normAutofit fontScale="92500" lnSpcReduction="20000"/>
          </a:bodyPr>
          <a:lstStyle/>
          <a:p>
            <a:r>
              <a:rPr lang="en-US" b="1" dirty="0" smtClean="0"/>
              <a:t>Model</a:t>
            </a:r>
            <a:endParaRPr lang="en-US" dirty="0"/>
          </a:p>
          <a:p>
            <a:pPr lvl="1"/>
            <a:r>
              <a:rPr lang="en-US" b="1" dirty="0">
                <a:solidFill>
                  <a:srgbClr val="7030A0"/>
                </a:solidFill>
              </a:rPr>
              <a:t>S</a:t>
            </a:r>
            <a:r>
              <a:rPr lang="en-US" b="1" dirty="0" smtClean="0">
                <a:solidFill>
                  <a:srgbClr val="7030A0"/>
                </a:solidFill>
              </a:rPr>
              <a:t>tores </a:t>
            </a:r>
            <a:r>
              <a:rPr lang="en-US" b="1" dirty="0">
                <a:solidFill>
                  <a:srgbClr val="7030A0"/>
                </a:solidFill>
              </a:rPr>
              <a:t>data </a:t>
            </a:r>
            <a:r>
              <a:rPr lang="en-US" dirty="0"/>
              <a:t>that is retrieved according to commands from the controller and displayed in the view.</a:t>
            </a:r>
          </a:p>
          <a:p>
            <a:r>
              <a:rPr lang="en-US" b="1" dirty="0" smtClean="0"/>
              <a:t>View</a:t>
            </a:r>
          </a:p>
          <a:p>
            <a:pPr lvl="1"/>
            <a:r>
              <a:rPr lang="en-US" dirty="0" smtClean="0"/>
              <a:t>Generates </a:t>
            </a:r>
            <a:r>
              <a:rPr lang="en-US" dirty="0"/>
              <a:t>new output to the user based on changes in the model.</a:t>
            </a:r>
          </a:p>
          <a:p>
            <a:r>
              <a:rPr lang="en-US" b="1" dirty="0" smtClean="0"/>
              <a:t>Controller</a:t>
            </a:r>
          </a:p>
          <a:p>
            <a:pPr lvl="1"/>
            <a:r>
              <a:rPr lang="en-US" dirty="0" smtClean="0"/>
              <a:t>Send </a:t>
            </a:r>
            <a:r>
              <a:rPr lang="en-US" dirty="0"/>
              <a:t>commands to the model to update the model's state (e.g., editing a document). It can also send </a:t>
            </a:r>
            <a:r>
              <a:rPr lang="en-US" dirty="0">
                <a:solidFill>
                  <a:schemeClr val="accent2"/>
                </a:solidFill>
              </a:rPr>
              <a:t>commands to its associated view to change the view's presentation of the model </a:t>
            </a:r>
            <a:r>
              <a:rPr lang="en-US" dirty="0"/>
              <a:t>(e.g., scrolling through a document, movement of document</a:t>
            </a:r>
            <a:r>
              <a:rPr lang="en-US" dirty="0" smtClean="0"/>
              <a:t>)</a:t>
            </a:r>
            <a:endParaRPr lang="en-US" dirty="0"/>
          </a:p>
        </p:txBody>
      </p:sp>
      <p:pic>
        <p:nvPicPr>
          <p:cNvPr id="8" name="Content Placeholder 12"/>
          <p:cNvPicPr>
            <a:picLocks noGrp="1" noChangeAspect="1"/>
          </p:cNvPicPr>
          <p:nvPr>
            <p:ph sz="half" idx="2"/>
          </p:nvPr>
        </p:nvPicPr>
        <p:blipFill>
          <a:blip r:embed="rId2"/>
          <a:stretch>
            <a:fillRect/>
          </a:stretch>
        </p:blipFill>
        <p:spPr>
          <a:xfrm>
            <a:off x="6785119" y="1825625"/>
            <a:ext cx="3955761" cy="4351338"/>
          </a:xfrm>
          <a:prstGeom prst="rect">
            <a:avLst/>
          </a:prstGeom>
        </p:spPr>
      </p:pic>
      <p:sp>
        <p:nvSpPr>
          <p:cNvPr id="2" name="Rectangle 1"/>
          <p:cNvSpPr/>
          <p:nvPr/>
        </p:nvSpPr>
        <p:spPr>
          <a:xfrm>
            <a:off x="6785119" y="6176963"/>
            <a:ext cx="5174166" cy="369332"/>
          </a:xfrm>
          <a:prstGeom prst="rect">
            <a:avLst/>
          </a:prstGeom>
        </p:spPr>
        <p:txBody>
          <a:bodyPr wrap="square">
            <a:spAutoFit/>
          </a:bodyPr>
          <a:lstStyle/>
          <a:p>
            <a:r>
              <a:rPr lang="en-US" dirty="0"/>
              <a:t>https://</a:t>
            </a:r>
            <a:r>
              <a:rPr lang="en-US" dirty="0" err="1" smtClean="0"/>
              <a:t>en.wikipedia.org</a:t>
            </a:r>
            <a:r>
              <a:rPr lang="en-US" dirty="0" smtClean="0"/>
              <a:t>/wiki/Model-view-controller</a:t>
            </a:r>
            <a:endParaRPr lang="en-US" dirty="0"/>
          </a:p>
        </p:txBody>
      </p:sp>
      <p:sp>
        <p:nvSpPr>
          <p:cNvPr id="3" name="Left-Right Arrow 2"/>
          <p:cNvSpPr/>
          <p:nvPr/>
        </p:nvSpPr>
        <p:spPr>
          <a:xfrm>
            <a:off x="5406887" y="3691509"/>
            <a:ext cx="1378232" cy="484632"/>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65007" y="3233406"/>
            <a:ext cx="461986" cy="646331"/>
          </a:xfrm>
          <a:prstGeom prst="rect">
            <a:avLst/>
          </a:prstGeom>
          <a:noFill/>
        </p:spPr>
        <p:txBody>
          <a:bodyPr wrap="none" rtlCol="0">
            <a:spAutoFit/>
          </a:bodyPr>
          <a:lstStyle/>
          <a:p>
            <a:r>
              <a:rPr lang="en-US" sz="3600" b="1" smtClean="0">
                <a:solidFill>
                  <a:srgbClr val="FF0000"/>
                </a:solidFill>
                <a:latin typeface="Courier New" charset="0"/>
                <a:ea typeface="Courier New" charset="0"/>
                <a:cs typeface="Courier New" charset="0"/>
              </a:rPr>
              <a:t>?</a:t>
            </a:r>
            <a:endParaRPr lang="en-US" sz="3600" b="1">
              <a:solidFill>
                <a:srgbClr val="FF0000"/>
              </a:solidFill>
              <a:latin typeface="Courier New" charset="0"/>
              <a:ea typeface="Courier New" charset="0"/>
              <a:cs typeface="Courier New" charset="0"/>
            </a:endParaRPr>
          </a:p>
        </p:txBody>
      </p:sp>
    </p:spTree>
    <p:extLst>
      <p:ext uri="{BB962C8B-B14F-4D97-AF65-F5344CB8AC3E}">
        <p14:creationId xmlns:p14="http://schemas.microsoft.com/office/powerpoint/2010/main" val="15808685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MVC: a comparison of models</a:t>
            </a:r>
            <a:endParaRPr lang="en-US" dirty="0"/>
          </a:p>
        </p:txBody>
      </p:sp>
      <p:pic>
        <p:nvPicPr>
          <p:cNvPr id="8" name="Content Placeholder 12"/>
          <p:cNvPicPr>
            <a:picLocks noGrp="1" noChangeAspect="1"/>
          </p:cNvPicPr>
          <p:nvPr>
            <p:ph sz="half" idx="2"/>
          </p:nvPr>
        </p:nvPicPr>
        <p:blipFill>
          <a:blip r:embed="rId2"/>
          <a:stretch>
            <a:fillRect/>
          </a:stretch>
        </p:blipFill>
        <p:spPr>
          <a:xfrm>
            <a:off x="6785119" y="1825625"/>
            <a:ext cx="3955761" cy="4351338"/>
          </a:xfrm>
          <a:prstGeom prst="rect">
            <a:avLst/>
          </a:prstGeom>
        </p:spPr>
      </p:pic>
      <p:sp>
        <p:nvSpPr>
          <p:cNvPr id="2" name="Rectangle 1"/>
          <p:cNvSpPr/>
          <p:nvPr/>
        </p:nvSpPr>
        <p:spPr>
          <a:xfrm>
            <a:off x="6785119" y="6176963"/>
            <a:ext cx="5174166" cy="369332"/>
          </a:xfrm>
          <a:prstGeom prst="rect">
            <a:avLst/>
          </a:prstGeom>
        </p:spPr>
        <p:txBody>
          <a:bodyPr wrap="square">
            <a:spAutoFit/>
          </a:bodyPr>
          <a:lstStyle/>
          <a:p>
            <a:r>
              <a:rPr lang="en-US" dirty="0"/>
              <a:t>https://</a:t>
            </a:r>
            <a:r>
              <a:rPr lang="en-US" dirty="0" err="1" smtClean="0"/>
              <a:t>en.wikipedia.org</a:t>
            </a:r>
            <a:r>
              <a:rPr lang="en-US" dirty="0" smtClean="0"/>
              <a:t>/wiki/Model-view-controller</a:t>
            </a:r>
            <a:endParaRPr lang="en-US" dirty="0"/>
          </a:p>
        </p:txBody>
      </p:sp>
      <p:sp>
        <p:nvSpPr>
          <p:cNvPr id="6" name="Rectangle 5"/>
          <p:cNvSpPr/>
          <p:nvPr/>
        </p:nvSpPr>
        <p:spPr>
          <a:xfrm>
            <a:off x="838200"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59376"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136309"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6" idx="3"/>
            <a:endCxn id="9" idx="1"/>
          </p:cNvCxnSpPr>
          <p:nvPr/>
        </p:nvCxnSpPr>
        <p:spPr>
          <a:xfrm>
            <a:off x="1752600" y="3912232"/>
            <a:ext cx="70677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a:endCxn id="11" idx="1"/>
          </p:cNvCxnSpPr>
          <p:nvPr/>
        </p:nvCxnSpPr>
        <p:spPr>
          <a:xfrm>
            <a:off x="3373776" y="3912232"/>
            <a:ext cx="76253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200" y="4354276"/>
            <a:ext cx="648639" cy="369332"/>
          </a:xfrm>
          <a:prstGeom prst="rect">
            <a:avLst/>
          </a:prstGeom>
          <a:noFill/>
        </p:spPr>
        <p:txBody>
          <a:bodyPr wrap="none" rtlCol="0">
            <a:spAutoFit/>
          </a:bodyPr>
          <a:lstStyle/>
          <a:p>
            <a:r>
              <a:rPr lang="en-US" dirty="0" smtClean="0"/>
              <a:t>View</a:t>
            </a:r>
            <a:endParaRPr lang="en-US" dirty="0"/>
          </a:p>
        </p:txBody>
      </p:sp>
      <p:sp>
        <p:nvSpPr>
          <p:cNvPr id="15" name="TextBox 14"/>
          <p:cNvSpPr txBox="1"/>
          <p:nvPr/>
        </p:nvSpPr>
        <p:spPr>
          <a:xfrm>
            <a:off x="2394060" y="4350963"/>
            <a:ext cx="1126270" cy="369332"/>
          </a:xfrm>
          <a:prstGeom prst="rect">
            <a:avLst/>
          </a:prstGeom>
          <a:noFill/>
        </p:spPr>
        <p:txBody>
          <a:bodyPr wrap="none" rtlCol="0">
            <a:spAutoFit/>
          </a:bodyPr>
          <a:lstStyle/>
          <a:p>
            <a:r>
              <a:rPr lang="en-US" dirty="0" smtClean="0"/>
              <a:t>Controller</a:t>
            </a:r>
            <a:endParaRPr lang="en-US" dirty="0"/>
          </a:p>
        </p:txBody>
      </p:sp>
      <p:sp>
        <p:nvSpPr>
          <p:cNvPr id="16" name="TextBox 15"/>
          <p:cNvSpPr txBox="1"/>
          <p:nvPr/>
        </p:nvSpPr>
        <p:spPr>
          <a:xfrm>
            <a:off x="4086404" y="4369432"/>
            <a:ext cx="793807" cy="369332"/>
          </a:xfrm>
          <a:prstGeom prst="rect">
            <a:avLst/>
          </a:prstGeom>
          <a:noFill/>
        </p:spPr>
        <p:txBody>
          <a:bodyPr wrap="none" rtlCol="0">
            <a:spAutoFit/>
          </a:bodyPr>
          <a:lstStyle/>
          <a:p>
            <a:r>
              <a:rPr lang="en-US" smtClean="0"/>
              <a:t>Model</a:t>
            </a:r>
            <a:endParaRPr lang="en-US" dirty="0"/>
          </a:p>
        </p:txBody>
      </p:sp>
    </p:spTree>
    <p:extLst>
      <p:ext uri="{BB962C8B-B14F-4D97-AF65-F5344CB8AC3E}">
        <p14:creationId xmlns:p14="http://schemas.microsoft.com/office/powerpoint/2010/main" val="228626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Model View </a:t>
            </a:r>
            <a:r>
              <a:rPr lang="en-US" dirty="0" err="1" smtClean="0"/>
              <a:t>ViewModel</a:t>
            </a:r>
            <a:r>
              <a:rPr lang="en-US" dirty="0" smtClean="0"/>
              <a:t> (MVVM)</a:t>
            </a:r>
            <a:endParaRPr lang="en-US" dirty="0"/>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4423612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Components of Model View </a:t>
            </a:r>
            <a:r>
              <a:rPr lang="en-US" sz="4000" dirty="0" err="1" smtClean="0"/>
              <a:t>ViewModel</a:t>
            </a:r>
            <a:r>
              <a:rPr lang="en-US" sz="4000" dirty="0" smtClean="0"/>
              <a:t> (MVVM)</a:t>
            </a:r>
            <a:endParaRPr lang="en-US" sz="4000" dirty="0"/>
          </a:p>
        </p:txBody>
      </p:sp>
      <p:sp>
        <p:nvSpPr>
          <p:cNvPr id="5" name="Content Placeholder 4"/>
          <p:cNvSpPr>
            <a:spLocks noGrp="1"/>
          </p:cNvSpPr>
          <p:nvPr>
            <p:ph idx="1"/>
          </p:nvPr>
        </p:nvSpPr>
        <p:spPr/>
        <p:txBody>
          <a:bodyPr>
            <a:normAutofit fontScale="70000" lnSpcReduction="20000"/>
          </a:bodyPr>
          <a:lstStyle/>
          <a:p>
            <a:pPr marL="0" indent="0">
              <a:buNone/>
            </a:pPr>
            <a:r>
              <a:rPr lang="en-US" dirty="0" smtClean="0"/>
              <a:t>Model</a:t>
            </a:r>
          </a:p>
          <a:p>
            <a:r>
              <a:rPr lang="en-US" dirty="0" smtClean="0"/>
              <a:t>Either </a:t>
            </a:r>
            <a:r>
              <a:rPr lang="en-US" dirty="0"/>
              <a:t>to a domain model, which represents real state content (an object-oriented approach), </a:t>
            </a:r>
            <a:r>
              <a:rPr lang="en-US" dirty="0" smtClean="0"/>
              <a:t>or</a:t>
            </a:r>
            <a:br>
              <a:rPr lang="en-US" dirty="0" smtClean="0"/>
            </a:br>
            <a:r>
              <a:rPr lang="en-US" dirty="0" smtClean="0"/>
              <a:t>to a</a:t>
            </a:r>
            <a:r>
              <a:rPr lang="en-US" dirty="0"/>
              <a:t> data access layer, which represents content (a data-centric approach</a:t>
            </a:r>
            <a:r>
              <a:rPr lang="en-US" dirty="0" smtClean="0"/>
              <a:t>).</a:t>
            </a:r>
          </a:p>
          <a:p>
            <a:pPr marL="0" indent="0">
              <a:buNone/>
            </a:pPr>
            <a:r>
              <a:rPr lang="en-US" dirty="0" smtClean="0"/>
              <a:t>View</a:t>
            </a:r>
          </a:p>
          <a:p>
            <a:r>
              <a:rPr lang="en-US" dirty="0" smtClean="0"/>
              <a:t>The</a:t>
            </a:r>
            <a:r>
              <a:rPr lang="en-US" dirty="0"/>
              <a:t> view is the structure, layout, and appearance of what a user sees on the </a:t>
            </a:r>
            <a:r>
              <a:rPr lang="en-US" dirty="0" smtClean="0"/>
              <a:t>screen</a:t>
            </a:r>
            <a:r>
              <a:rPr lang="en-US" dirty="0"/>
              <a:t> (</a:t>
            </a:r>
            <a:r>
              <a:rPr lang="en-US" dirty="0" smtClean="0"/>
              <a:t>HTML &amp; CSS?)</a:t>
            </a:r>
          </a:p>
          <a:p>
            <a:pPr marL="0" indent="0">
              <a:buNone/>
            </a:pPr>
            <a:r>
              <a:rPr lang="en-US" dirty="0" err="1" smtClean="0"/>
              <a:t>ViewModel</a:t>
            </a:r>
            <a:endParaRPr lang="en-US" dirty="0" smtClean="0"/>
          </a:p>
          <a:p>
            <a:r>
              <a:rPr lang="en-US" dirty="0" smtClean="0"/>
              <a:t>An abstraction </a:t>
            </a:r>
            <a:r>
              <a:rPr lang="en-US" dirty="0"/>
              <a:t>of the view exposing public properties and commands. Instead of the controller of the MVC pattern, or the presenter of the MVP pattern, MVVM has a binder. </a:t>
            </a:r>
            <a:endParaRPr lang="en-US" dirty="0" smtClean="0"/>
          </a:p>
          <a:p>
            <a:r>
              <a:rPr lang="en-US" dirty="0"/>
              <a:t>I</a:t>
            </a:r>
            <a:r>
              <a:rPr lang="en-US" dirty="0" smtClean="0"/>
              <a:t>n </a:t>
            </a:r>
            <a:r>
              <a:rPr lang="en-US" dirty="0"/>
              <a:t>the </a:t>
            </a:r>
            <a:r>
              <a:rPr lang="en-US" dirty="0" err="1" smtClean="0"/>
              <a:t>ViewModel</a:t>
            </a:r>
            <a:r>
              <a:rPr lang="en-US" dirty="0"/>
              <a:t>, the binder mediates communication between the view and the data </a:t>
            </a:r>
            <a:r>
              <a:rPr lang="en-US" dirty="0" smtClean="0"/>
              <a:t>binder. The </a:t>
            </a:r>
            <a:r>
              <a:rPr lang="en-US" dirty="0"/>
              <a:t>view model has been described as a state of the data in the </a:t>
            </a:r>
            <a:r>
              <a:rPr lang="en-US" dirty="0" smtClean="0"/>
              <a:t>model</a:t>
            </a:r>
            <a:r>
              <a:rPr lang="en-US" dirty="0"/>
              <a:t>.</a:t>
            </a:r>
            <a:endParaRPr lang="en-US" dirty="0" smtClean="0"/>
          </a:p>
          <a:p>
            <a:pPr marL="0" indent="0">
              <a:buNone/>
            </a:pPr>
            <a:r>
              <a:rPr lang="en-US" dirty="0" smtClean="0"/>
              <a:t>Binder</a:t>
            </a:r>
          </a:p>
          <a:p>
            <a:r>
              <a:rPr lang="en-US" dirty="0" smtClean="0"/>
              <a:t>Declarative </a:t>
            </a:r>
            <a:r>
              <a:rPr lang="en-US" dirty="0"/>
              <a:t>data and command-binding are implicit in the MVVM pattern. </a:t>
            </a:r>
          </a:p>
        </p:txBody>
      </p:sp>
    </p:spTree>
    <p:extLst>
      <p:ext uri="{BB962C8B-B14F-4D97-AF65-F5344CB8AC3E}">
        <p14:creationId xmlns:p14="http://schemas.microsoft.com/office/powerpoint/2010/main" val="413684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apply to </a:t>
            </a:r>
            <a:r>
              <a:rPr lang="en-US" dirty="0" err="1" smtClean="0"/>
              <a:t>Vue.js</a:t>
            </a:r>
            <a:r>
              <a:rPr lang="en-US" dirty="0" smtClean="0"/>
              <a:t>?</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smtClean="0"/>
              <a:t>“</a:t>
            </a:r>
            <a:r>
              <a:rPr lang="en-US" dirty="0"/>
              <a:t>Technically, </a:t>
            </a:r>
            <a:r>
              <a:rPr lang="en-US" dirty="0" err="1"/>
              <a:t>Vue.js</a:t>
            </a:r>
            <a:r>
              <a:rPr lang="en-US" dirty="0"/>
              <a:t> is focused on the </a:t>
            </a:r>
            <a:r>
              <a:rPr lang="en-US" b="1" dirty="0">
                <a:hlinkClick r:id="rId2"/>
              </a:rPr>
              <a:t>ViewModel</a:t>
            </a:r>
            <a:r>
              <a:rPr lang="en-US" dirty="0"/>
              <a:t> layer of the MVVM pattern. It connects the </a:t>
            </a:r>
            <a:r>
              <a:rPr lang="en-US" b="1" dirty="0">
                <a:hlinkClick r:id="rId3"/>
              </a:rPr>
              <a:t>View</a:t>
            </a:r>
            <a:r>
              <a:rPr lang="en-US" dirty="0"/>
              <a:t> and the </a:t>
            </a:r>
            <a:r>
              <a:rPr lang="en-US" b="1" dirty="0">
                <a:hlinkClick r:id="rId4"/>
              </a:rPr>
              <a:t>Model</a:t>
            </a:r>
            <a:r>
              <a:rPr lang="en-US" dirty="0"/>
              <a:t> via two way data bindings. Actual DOM manipulations and output formatting are abstracted away into </a:t>
            </a:r>
            <a:r>
              <a:rPr lang="en-US" b="1" dirty="0">
                <a:hlinkClick r:id="rId5"/>
              </a:rPr>
              <a:t>Directives</a:t>
            </a:r>
            <a:r>
              <a:rPr lang="en-US" dirty="0"/>
              <a:t> and </a:t>
            </a:r>
            <a:r>
              <a:rPr lang="en-US" b="1" dirty="0">
                <a:hlinkClick r:id="rId6"/>
              </a:rPr>
              <a:t>Filters</a:t>
            </a:r>
            <a:r>
              <a:rPr lang="en-US" dirty="0" smtClean="0"/>
              <a:t>.”</a:t>
            </a:r>
          </a:p>
          <a:p>
            <a:pPr marL="0" lvl="0" indent="0" algn="r">
              <a:lnSpc>
                <a:spcPct val="100000"/>
              </a:lnSpc>
              <a:spcBef>
                <a:spcPts val="0"/>
              </a:spcBef>
              <a:buNone/>
            </a:pPr>
            <a:r>
              <a:rPr lang="en-US" dirty="0">
                <a:hlinkClick r:id="rId7"/>
              </a:rPr>
              <a:t>https://012.vuejs.org/guide</a:t>
            </a:r>
            <a:r>
              <a:rPr lang="en-US" dirty="0" smtClean="0">
                <a:hlinkClick r:id="rId7"/>
              </a:rPr>
              <a:t>/</a:t>
            </a:r>
            <a:r>
              <a:rPr lang="en-US" dirty="0" smtClean="0"/>
              <a:t> </a:t>
            </a:r>
            <a:endParaRPr lang="en-US" dirty="0"/>
          </a:p>
        </p:txBody>
      </p:sp>
    </p:spTree>
    <p:extLst>
      <p:ext uri="{BB962C8B-B14F-4D97-AF65-F5344CB8AC3E}">
        <p14:creationId xmlns:p14="http://schemas.microsoft.com/office/powerpoint/2010/main" val="1697801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Digression/recap: </a:t>
            </a:r>
            <a:r>
              <a:rPr lang="en-GB" dirty="0" err="1" smtClean="0"/>
              <a:t>Vue.js</a:t>
            </a:r>
            <a:endParaRPr lang="en-GB" dirty="0"/>
          </a:p>
        </p:txBody>
      </p:sp>
      <p:sp>
        <p:nvSpPr>
          <p:cNvPr id="3" name="Text Placeholder 2"/>
          <p:cNvSpPr>
            <a:spLocks noGrp="1"/>
          </p:cNvSpPr>
          <p:nvPr>
            <p:ph type="body" idx="1"/>
          </p:nvPr>
        </p:nvSpPr>
        <p:spPr/>
        <p:txBody>
          <a:bodyPr/>
          <a:lstStyle/>
          <a:p>
            <a:r>
              <a:rPr lang="en-GB" dirty="0" smtClean="0"/>
              <a:t>From material in Term 4, Week 2 Lecture</a:t>
            </a:r>
            <a:endParaRPr lang="en-GB" dirty="0"/>
          </a:p>
        </p:txBody>
      </p:sp>
      <p:pic>
        <p:nvPicPr>
          <p:cNvPr id="4" name="Picture 3"/>
          <p:cNvPicPr>
            <a:picLocks noChangeAspect="1"/>
          </p:cNvPicPr>
          <p:nvPr/>
        </p:nvPicPr>
        <p:blipFill>
          <a:blip r:embed="rId2"/>
          <a:stretch>
            <a:fillRect/>
          </a:stretch>
        </p:blipFill>
        <p:spPr>
          <a:xfrm>
            <a:off x="831850" y="744137"/>
            <a:ext cx="6702011" cy="2674926"/>
          </a:xfrm>
          <a:prstGeom prst="rect">
            <a:avLst/>
          </a:prstGeom>
        </p:spPr>
      </p:pic>
    </p:spTree>
    <p:extLst>
      <p:ext uri="{BB962C8B-B14F-4D97-AF65-F5344CB8AC3E}">
        <p14:creationId xmlns:p14="http://schemas.microsoft.com/office/powerpoint/2010/main" val="57167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a:t>
            </a:r>
            <a:r>
              <a:rPr lang="en-GB" dirty="0" err="1" smtClean="0"/>
              <a:t>Vue.js</a:t>
            </a:r>
            <a:r>
              <a:rPr lang="en-GB" dirty="0" smtClean="0"/>
              <a:t>?</a:t>
            </a:r>
            <a:endParaRPr lang="en-GB" dirty="0"/>
          </a:p>
        </p:txBody>
      </p:sp>
      <p:sp>
        <p:nvSpPr>
          <p:cNvPr id="3" name="Content Placeholder 2"/>
          <p:cNvSpPr>
            <a:spLocks noGrp="1"/>
          </p:cNvSpPr>
          <p:nvPr>
            <p:ph idx="1"/>
          </p:nvPr>
        </p:nvSpPr>
        <p:spPr/>
        <p:txBody>
          <a:bodyPr/>
          <a:lstStyle/>
          <a:p>
            <a:r>
              <a:rPr lang="en-GB" dirty="0" smtClean="0"/>
              <a:t>A progressive </a:t>
            </a:r>
            <a:r>
              <a:rPr lang="en-GB" dirty="0"/>
              <a:t>framework for building user </a:t>
            </a:r>
            <a:r>
              <a:rPr lang="en-GB" dirty="0" smtClean="0"/>
              <a:t>interfaces;</a:t>
            </a:r>
          </a:p>
          <a:p>
            <a:r>
              <a:rPr lang="en-GB" dirty="0" smtClean="0"/>
              <a:t>Designed to </a:t>
            </a:r>
            <a:r>
              <a:rPr lang="en-GB" dirty="0"/>
              <a:t>be incrementally </a:t>
            </a:r>
            <a:r>
              <a:rPr lang="en-GB" dirty="0" smtClean="0"/>
              <a:t>adoptable; and</a:t>
            </a:r>
          </a:p>
          <a:p>
            <a:r>
              <a:rPr lang="en-GB" dirty="0" smtClean="0"/>
              <a:t>Capable </a:t>
            </a:r>
            <a:r>
              <a:rPr lang="en-GB" dirty="0"/>
              <a:t>of powering sophisticated Single-Page </a:t>
            </a:r>
            <a:r>
              <a:rPr lang="en-GB" dirty="0" smtClean="0"/>
              <a:t>Applications</a:t>
            </a:r>
          </a:p>
          <a:p>
            <a:pPr lvl="1"/>
            <a:r>
              <a:rPr lang="en-GB" dirty="0" smtClean="0"/>
              <a:t>when </a:t>
            </a:r>
            <a:r>
              <a:rPr lang="en-GB" dirty="0"/>
              <a:t>used in combination with modern tooling and supporting libraries.</a:t>
            </a:r>
          </a:p>
        </p:txBody>
      </p:sp>
    </p:spTree>
    <p:extLst>
      <p:ext uri="{BB962C8B-B14F-4D97-AF65-F5344CB8AC3E}">
        <p14:creationId xmlns:p14="http://schemas.microsoft.com/office/powerpoint/2010/main" val="221534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835" y="1506938"/>
            <a:ext cx="3051089" cy="3852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25496" y="1501570"/>
            <a:ext cx="2700692" cy="3853467"/>
          </a:xfrm>
          <a:prstGeom prst="rect">
            <a:avLst/>
          </a:prstGeom>
        </p:spPr>
      </p:pic>
      <p:sp>
        <p:nvSpPr>
          <p:cNvPr id="8" name="Title 7"/>
          <p:cNvSpPr>
            <a:spLocks noGrp="1"/>
          </p:cNvSpPr>
          <p:nvPr>
            <p:ph type="title" idx="4294967295"/>
          </p:nvPr>
        </p:nvSpPr>
        <p:spPr>
          <a:xfrm>
            <a:off x="0" y="60325"/>
            <a:ext cx="10515600" cy="1325563"/>
          </a:xfrm>
        </p:spPr>
        <p:txBody>
          <a:bodyPr>
            <a:normAutofit/>
          </a:bodyPr>
          <a:lstStyle/>
          <a:p>
            <a:r>
              <a:rPr lang="en-US" sz="5400" dirty="0" smtClean="0"/>
              <a:t>Teaching team</a:t>
            </a:r>
            <a:endParaRPr lang="en-US" sz="5400" dirty="0"/>
          </a:p>
        </p:txBody>
      </p:sp>
      <p:sp>
        <p:nvSpPr>
          <p:cNvPr id="9" name="TextBox 8"/>
          <p:cNvSpPr txBox="1"/>
          <p:nvPr/>
        </p:nvSpPr>
        <p:spPr>
          <a:xfrm>
            <a:off x="374835" y="5479988"/>
            <a:ext cx="2201757" cy="1138773"/>
          </a:xfrm>
          <a:prstGeom prst="rect">
            <a:avLst/>
          </a:prstGeom>
          <a:noFill/>
        </p:spPr>
        <p:txBody>
          <a:bodyPr wrap="none" rtlCol="0">
            <a:spAutoFit/>
          </a:bodyPr>
          <a:lstStyle/>
          <a:p>
            <a:r>
              <a:rPr lang="en-US" sz="2400" dirty="0" smtClean="0"/>
              <a:t>Tom Young</a:t>
            </a:r>
          </a:p>
          <a:p>
            <a:r>
              <a:rPr lang="en-US" sz="2000" dirty="0" smtClean="0"/>
              <a:t>The Mastermind</a:t>
            </a:r>
          </a:p>
          <a:p>
            <a:r>
              <a:rPr lang="en-US" sz="2400" dirty="0" smtClean="0"/>
              <a:t>Lecturer, Term 3</a:t>
            </a:r>
            <a:endParaRPr lang="en-US" sz="2400" dirty="0"/>
          </a:p>
        </p:txBody>
      </p:sp>
      <p:sp>
        <p:nvSpPr>
          <p:cNvPr id="10" name="TextBox 9"/>
          <p:cNvSpPr txBox="1"/>
          <p:nvPr/>
        </p:nvSpPr>
        <p:spPr>
          <a:xfrm>
            <a:off x="9225496" y="5465503"/>
            <a:ext cx="2700692" cy="1384995"/>
          </a:xfrm>
          <a:prstGeom prst="rect">
            <a:avLst/>
          </a:prstGeom>
          <a:noFill/>
        </p:spPr>
        <p:txBody>
          <a:bodyPr wrap="square" rtlCol="0">
            <a:spAutoFit/>
          </a:bodyPr>
          <a:lstStyle/>
          <a:p>
            <a:r>
              <a:rPr lang="en-US" sz="2400" dirty="0" smtClean="0"/>
              <a:t>Austen Rainer</a:t>
            </a:r>
          </a:p>
          <a:p>
            <a:r>
              <a:rPr lang="en-US" sz="2000" dirty="0" smtClean="0"/>
              <a:t>The Enforcer</a:t>
            </a:r>
          </a:p>
          <a:p>
            <a:r>
              <a:rPr lang="en-US" sz="2000" dirty="0" smtClean="0"/>
              <a:t>Course Coordinator &amp; Lecturer, Term 4</a:t>
            </a:r>
            <a:endParaRPr lang="en-US" sz="2000" dirty="0"/>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16584" y="1501570"/>
            <a:ext cx="2568000" cy="3852000"/>
          </a:xfrm>
          <a:prstGeom prst="rect">
            <a:avLst/>
          </a:prstGeom>
        </p:spPr>
      </p:pic>
      <p:sp>
        <p:nvSpPr>
          <p:cNvPr id="13" name="TextBox 12"/>
          <p:cNvSpPr txBox="1"/>
          <p:nvPr/>
        </p:nvSpPr>
        <p:spPr>
          <a:xfrm>
            <a:off x="3516584" y="5479988"/>
            <a:ext cx="2429768" cy="1138773"/>
          </a:xfrm>
          <a:prstGeom prst="rect">
            <a:avLst/>
          </a:prstGeom>
          <a:noFill/>
        </p:spPr>
        <p:txBody>
          <a:bodyPr wrap="none" rtlCol="0">
            <a:spAutoFit/>
          </a:bodyPr>
          <a:lstStyle/>
          <a:p>
            <a:r>
              <a:rPr lang="en-US" sz="2400" dirty="0" smtClean="0"/>
              <a:t>Ashley Williams</a:t>
            </a:r>
          </a:p>
          <a:p>
            <a:r>
              <a:rPr lang="en-US" sz="2000" dirty="0" smtClean="0"/>
              <a:t>The Explosives Expert</a:t>
            </a:r>
          </a:p>
          <a:p>
            <a:r>
              <a:rPr lang="en-US" sz="2400" dirty="0" smtClean="0"/>
              <a:t>Tutor</a:t>
            </a:r>
            <a:endParaRPr lang="en-US" sz="2400" dirty="0"/>
          </a:p>
        </p:txBody>
      </p:sp>
      <p:sp>
        <p:nvSpPr>
          <p:cNvPr id="14" name="TextBox 13"/>
          <p:cNvSpPr txBox="1"/>
          <p:nvPr/>
        </p:nvSpPr>
        <p:spPr>
          <a:xfrm>
            <a:off x="6204077" y="5480743"/>
            <a:ext cx="2233688" cy="1138773"/>
          </a:xfrm>
          <a:prstGeom prst="rect">
            <a:avLst/>
          </a:prstGeom>
          <a:noFill/>
        </p:spPr>
        <p:txBody>
          <a:bodyPr wrap="none" rtlCol="0">
            <a:spAutoFit/>
          </a:bodyPr>
          <a:lstStyle/>
          <a:p>
            <a:r>
              <a:rPr lang="en-US" sz="2400" dirty="0" smtClean="0"/>
              <a:t>James Watson</a:t>
            </a:r>
          </a:p>
          <a:p>
            <a:r>
              <a:rPr lang="en-US" sz="2000" dirty="0" smtClean="0"/>
              <a:t>The Getaway Driver</a:t>
            </a:r>
          </a:p>
          <a:p>
            <a:r>
              <a:rPr lang="en-US" sz="2400" dirty="0" smtClean="0"/>
              <a:t>Tutor</a:t>
            </a:r>
            <a:endParaRPr lang="en-US" sz="2400" dirty="0"/>
          </a:p>
        </p:txBody>
      </p: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04077" y="1499695"/>
            <a:ext cx="2901926" cy="3852000"/>
          </a:xfrm>
          <a:prstGeom prst="rect">
            <a:avLst/>
          </a:prstGeom>
        </p:spPr>
      </p:pic>
    </p:spTree>
    <p:extLst>
      <p:ext uri="{BB962C8B-B14F-4D97-AF65-F5344CB8AC3E}">
        <p14:creationId xmlns:p14="http://schemas.microsoft.com/office/powerpoint/2010/main" val="1315348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simple example</a:t>
            </a:r>
            <a:r>
              <a:rPr lang="is-IS" dirty="0" smtClean="0"/>
              <a: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34256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746858" y="3156974"/>
            <a:ext cx="3234577" cy="1562926"/>
          </a:xfrm>
          <a:prstGeom prst="rect">
            <a:avLst/>
          </a:prstGeom>
        </p:spPr>
      </p:pic>
      <p:pic>
        <p:nvPicPr>
          <p:cNvPr id="13" name="Picture 12"/>
          <p:cNvPicPr>
            <a:picLocks noChangeAspect="1"/>
          </p:cNvPicPr>
          <p:nvPr/>
        </p:nvPicPr>
        <p:blipFill>
          <a:blip r:embed="rId3"/>
          <a:stretch>
            <a:fillRect/>
          </a:stretch>
        </p:blipFill>
        <p:spPr>
          <a:xfrm>
            <a:off x="1005309" y="3876686"/>
            <a:ext cx="4316257" cy="2166937"/>
          </a:xfrm>
          <a:prstGeom prst="rect">
            <a:avLst/>
          </a:prstGeom>
        </p:spPr>
      </p:pic>
      <p:pic>
        <p:nvPicPr>
          <p:cNvPr id="2" name="Picture 1"/>
          <p:cNvPicPr>
            <a:picLocks noChangeAspect="1"/>
          </p:cNvPicPr>
          <p:nvPr/>
        </p:nvPicPr>
        <p:blipFill>
          <a:blip r:embed="rId4"/>
          <a:stretch>
            <a:fillRect/>
          </a:stretch>
        </p:blipFill>
        <p:spPr>
          <a:xfrm>
            <a:off x="1005310" y="1800233"/>
            <a:ext cx="4301704" cy="1776412"/>
          </a:xfrm>
          <a:prstGeom prst="rect">
            <a:avLst/>
          </a:prstGeom>
        </p:spPr>
      </p:pic>
      <p:sp>
        <p:nvSpPr>
          <p:cNvPr id="9" name="Rectangle 8"/>
          <p:cNvSpPr/>
          <p:nvPr/>
        </p:nvSpPr>
        <p:spPr>
          <a:xfrm>
            <a:off x="9258159" y="6344722"/>
            <a:ext cx="2774927" cy="369332"/>
          </a:xfrm>
          <a:prstGeom prst="rect">
            <a:avLst/>
          </a:prstGeom>
        </p:spPr>
        <p:txBody>
          <a:bodyPr wrap="none">
            <a:spAutoFit/>
          </a:bodyPr>
          <a:lstStyle/>
          <a:p>
            <a:r>
              <a:rPr lang="en-US"/>
              <a:t>https://</a:t>
            </a:r>
            <a:r>
              <a:rPr lang="en-US" dirty="0" err="1"/>
              <a:t>vuejs.org</a:t>
            </a:r>
            <a:r>
              <a:rPr lang="en-US" dirty="0"/>
              <a:t>/v2/guide/</a:t>
            </a:r>
          </a:p>
        </p:txBody>
      </p:sp>
      <p:sp>
        <p:nvSpPr>
          <p:cNvPr id="5" name="TextBox 4"/>
          <p:cNvSpPr txBox="1"/>
          <p:nvPr/>
        </p:nvSpPr>
        <p:spPr>
          <a:xfrm>
            <a:off x="4570915" y="1800233"/>
            <a:ext cx="736099" cy="369332"/>
          </a:xfrm>
          <a:prstGeom prst="rect">
            <a:avLst/>
          </a:prstGeom>
          <a:noFill/>
        </p:spPr>
        <p:txBody>
          <a:bodyPr wrap="none" rtlCol="0">
            <a:spAutoFit/>
          </a:bodyPr>
          <a:lstStyle/>
          <a:p>
            <a:r>
              <a:rPr lang="en-US" smtClean="0"/>
              <a:t>HTML</a:t>
            </a:r>
            <a:endParaRPr lang="en-US"/>
          </a:p>
        </p:txBody>
      </p:sp>
      <p:sp>
        <p:nvSpPr>
          <p:cNvPr id="10" name="TextBox 9"/>
          <p:cNvSpPr txBox="1"/>
          <p:nvPr/>
        </p:nvSpPr>
        <p:spPr>
          <a:xfrm>
            <a:off x="4204160" y="3862394"/>
            <a:ext cx="1111394" cy="369332"/>
          </a:xfrm>
          <a:prstGeom prst="rect">
            <a:avLst/>
          </a:prstGeom>
          <a:noFill/>
        </p:spPr>
        <p:txBody>
          <a:bodyPr wrap="none" rtlCol="0">
            <a:spAutoFit/>
          </a:bodyPr>
          <a:lstStyle/>
          <a:p>
            <a:r>
              <a:rPr lang="en-US" smtClean="0"/>
              <a:t>JavaScript</a:t>
            </a:r>
            <a:endParaRPr lang="en-US" dirty="0"/>
          </a:p>
        </p:txBody>
      </p:sp>
      <p:pic>
        <p:nvPicPr>
          <p:cNvPr id="11" name="Picture 10"/>
          <p:cNvPicPr>
            <a:picLocks noChangeAspect="1"/>
          </p:cNvPicPr>
          <p:nvPr/>
        </p:nvPicPr>
        <p:blipFill>
          <a:blip r:embed="rId5"/>
          <a:stretch>
            <a:fillRect/>
          </a:stretch>
        </p:blipFill>
        <p:spPr>
          <a:xfrm>
            <a:off x="7950059" y="3671737"/>
            <a:ext cx="1308100" cy="533400"/>
          </a:xfrm>
          <a:prstGeom prst="rect">
            <a:avLst/>
          </a:prstGeom>
        </p:spPr>
      </p:pic>
      <p:sp>
        <p:nvSpPr>
          <p:cNvPr id="12" name="TextBox 11"/>
          <p:cNvSpPr txBox="1"/>
          <p:nvPr/>
        </p:nvSpPr>
        <p:spPr>
          <a:xfrm>
            <a:off x="9886776" y="3147453"/>
            <a:ext cx="1094659" cy="646331"/>
          </a:xfrm>
          <a:prstGeom prst="rect">
            <a:avLst/>
          </a:prstGeom>
          <a:noFill/>
        </p:spPr>
        <p:txBody>
          <a:bodyPr wrap="none" rtlCol="0">
            <a:spAutoFit/>
          </a:bodyPr>
          <a:lstStyle/>
          <a:p>
            <a:r>
              <a:rPr lang="en-US" smtClean="0"/>
              <a:t>Rendered</a:t>
            </a:r>
            <a:br>
              <a:rPr lang="en-US" smtClean="0"/>
            </a:br>
            <a:r>
              <a:rPr lang="en-US" smtClean="0"/>
              <a:t>content</a:t>
            </a:r>
            <a:endParaRPr lang="en-US" dirty="0"/>
          </a:p>
        </p:txBody>
      </p:sp>
      <p:sp>
        <p:nvSpPr>
          <p:cNvPr id="15" name="Right Brace 14"/>
          <p:cNvSpPr/>
          <p:nvPr/>
        </p:nvSpPr>
        <p:spPr>
          <a:xfrm>
            <a:off x="5429251" y="1844401"/>
            <a:ext cx="1171574" cy="4199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a:stCxn id="15" idx="1"/>
            <a:endCxn id="14" idx="1"/>
          </p:cNvCxnSpPr>
          <p:nvPr/>
        </p:nvCxnSpPr>
        <p:spPr>
          <a:xfrm flipV="1">
            <a:off x="6600825" y="3938437"/>
            <a:ext cx="1146033"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itle 19"/>
          <p:cNvSpPr>
            <a:spLocks noGrp="1"/>
          </p:cNvSpPr>
          <p:nvPr>
            <p:ph type="title"/>
          </p:nvPr>
        </p:nvSpPr>
        <p:spPr/>
        <p:txBody>
          <a:bodyPr/>
          <a:lstStyle/>
          <a:p>
            <a:r>
              <a:rPr lang="en-US" dirty="0" smtClean="0"/>
              <a:t>Example </a:t>
            </a:r>
            <a:r>
              <a:rPr lang="en-US" dirty="0" err="1" smtClean="0"/>
              <a:t>Vue.js</a:t>
            </a:r>
            <a:r>
              <a:rPr lang="en-US" dirty="0" smtClean="0"/>
              <a:t> code</a:t>
            </a:r>
            <a:endParaRPr lang="en-US" dirty="0"/>
          </a:p>
        </p:txBody>
      </p:sp>
    </p:spTree>
    <p:extLst>
      <p:ext uri="{BB962C8B-B14F-4D97-AF65-F5344CB8AC3E}">
        <p14:creationId xmlns:p14="http://schemas.microsoft.com/office/powerpoint/2010/main" val="2005392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7746858" y="3156974"/>
            <a:ext cx="3234577" cy="1562926"/>
          </a:xfrm>
          <a:prstGeom prst="rect">
            <a:avLst/>
          </a:prstGeom>
        </p:spPr>
      </p:pic>
      <p:pic>
        <p:nvPicPr>
          <p:cNvPr id="13" name="Picture 12"/>
          <p:cNvPicPr>
            <a:picLocks noChangeAspect="1"/>
          </p:cNvPicPr>
          <p:nvPr/>
        </p:nvPicPr>
        <p:blipFill>
          <a:blip r:embed="rId4"/>
          <a:stretch>
            <a:fillRect/>
          </a:stretch>
        </p:blipFill>
        <p:spPr>
          <a:xfrm>
            <a:off x="1005309" y="3876686"/>
            <a:ext cx="4316257" cy="2166937"/>
          </a:xfrm>
          <a:prstGeom prst="rect">
            <a:avLst/>
          </a:prstGeom>
        </p:spPr>
      </p:pic>
      <p:pic>
        <p:nvPicPr>
          <p:cNvPr id="2" name="Picture 1"/>
          <p:cNvPicPr>
            <a:picLocks noChangeAspect="1"/>
          </p:cNvPicPr>
          <p:nvPr/>
        </p:nvPicPr>
        <p:blipFill>
          <a:blip r:embed="rId5"/>
          <a:stretch>
            <a:fillRect/>
          </a:stretch>
        </p:blipFill>
        <p:spPr>
          <a:xfrm>
            <a:off x="1005310" y="1800233"/>
            <a:ext cx="4301704" cy="1776412"/>
          </a:xfrm>
          <a:prstGeom prst="rect">
            <a:avLst/>
          </a:prstGeom>
        </p:spPr>
      </p:pic>
      <p:sp>
        <p:nvSpPr>
          <p:cNvPr id="9" name="Rectangle 8"/>
          <p:cNvSpPr/>
          <p:nvPr/>
        </p:nvSpPr>
        <p:spPr>
          <a:xfrm>
            <a:off x="9258159" y="6344722"/>
            <a:ext cx="2774927" cy="369332"/>
          </a:xfrm>
          <a:prstGeom prst="rect">
            <a:avLst/>
          </a:prstGeom>
        </p:spPr>
        <p:txBody>
          <a:bodyPr wrap="none">
            <a:spAutoFit/>
          </a:bodyPr>
          <a:lstStyle/>
          <a:p>
            <a:r>
              <a:rPr lang="en-US"/>
              <a:t>https://</a:t>
            </a:r>
            <a:r>
              <a:rPr lang="en-US" dirty="0" err="1"/>
              <a:t>vuejs.org</a:t>
            </a:r>
            <a:r>
              <a:rPr lang="en-US" dirty="0"/>
              <a:t>/v2/guide/</a:t>
            </a:r>
          </a:p>
        </p:txBody>
      </p:sp>
      <p:sp>
        <p:nvSpPr>
          <p:cNvPr id="5" name="TextBox 4"/>
          <p:cNvSpPr txBox="1"/>
          <p:nvPr/>
        </p:nvSpPr>
        <p:spPr>
          <a:xfrm>
            <a:off x="4570915" y="1800233"/>
            <a:ext cx="736099" cy="369332"/>
          </a:xfrm>
          <a:prstGeom prst="rect">
            <a:avLst/>
          </a:prstGeom>
          <a:noFill/>
        </p:spPr>
        <p:txBody>
          <a:bodyPr wrap="none" rtlCol="0">
            <a:spAutoFit/>
          </a:bodyPr>
          <a:lstStyle/>
          <a:p>
            <a:r>
              <a:rPr lang="en-US" smtClean="0"/>
              <a:t>HTML</a:t>
            </a:r>
            <a:endParaRPr lang="en-US"/>
          </a:p>
        </p:txBody>
      </p:sp>
      <p:sp>
        <p:nvSpPr>
          <p:cNvPr id="10" name="TextBox 9"/>
          <p:cNvSpPr txBox="1"/>
          <p:nvPr/>
        </p:nvSpPr>
        <p:spPr>
          <a:xfrm>
            <a:off x="4204160" y="3862394"/>
            <a:ext cx="1111394" cy="369332"/>
          </a:xfrm>
          <a:prstGeom prst="rect">
            <a:avLst/>
          </a:prstGeom>
          <a:noFill/>
        </p:spPr>
        <p:txBody>
          <a:bodyPr wrap="none" rtlCol="0">
            <a:spAutoFit/>
          </a:bodyPr>
          <a:lstStyle/>
          <a:p>
            <a:r>
              <a:rPr lang="en-US" smtClean="0"/>
              <a:t>JavaScript</a:t>
            </a:r>
            <a:endParaRPr lang="en-US" dirty="0"/>
          </a:p>
        </p:txBody>
      </p:sp>
      <p:pic>
        <p:nvPicPr>
          <p:cNvPr id="11" name="Picture 10"/>
          <p:cNvPicPr>
            <a:picLocks noChangeAspect="1"/>
          </p:cNvPicPr>
          <p:nvPr/>
        </p:nvPicPr>
        <p:blipFill>
          <a:blip r:embed="rId6"/>
          <a:stretch>
            <a:fillRect/>
          </a:stretch>
        </p:blipFill>
        <p:spPr>
          <a:xfrm>
            <a:off x="7950059" y="3671737"/>
            <a:ext cx="1308100" cy="533400"/>
          </a:xfrm>
          <a:prstGeom prst="rect">
            <a:avLst/>
          </a:prstGeom>
        </p:spPr>
      </p:pic>
      <p:sp>
        <p:nvSpPr>
          <p:cNvPr id="12" name="TextBox 11"/>
          <p:cNvSpPr txBox="1"/>
          <p:nvPr/>
        </p:nvSpPr>
        <p:spPr>
          <a:xfrm>
            <a:off x="9886776" y="3147453"/>
            <a:ext cx="1094659" cy="646331"/>
          </a:xfrm>
          <a:prstGeom prst="rect">
            <a:avLst/>
          </a:prstGeom>
          <a:noFill/>
        </p:spPr>
        <p:txBody>
          <a:bodyPr wrap="none" rtlCol="0">
            <a:spAutoFit/>
          </a:bodyPr>
          <a:lstStyle/>
          <a:p>
            <a:r>
              <a:rPr lang="en-US" smtClean="0"/>
              <a:t>Rendered</a:t>
            </a:r>
            <a:br>
              <a:rPr lang="en-US" smtClean="0"/>
            </a:br>
            <a:r>
              <a:rPr lang="en-US" smtClean="0"/>
              <a:t>content</a:t>
            </a:r>
            <a:endParaRPr lang="en-US" dirty="0"/>
          </a:p>
        </p:txBody>
      </p:sp>
      <p:sp>
        <p:nvSpPr>
          <p:cNvPr id="15" name="Right Brace 14"/>
          <p:cNvSpPr/>
          <p:nvPr/>
        </p:nvSpPr>
        <p:spPr>
          <a:xfrm>
            <a:off x="5429251" y="1844401"/>
            <a:ext cx="1171574" cy="4199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p:cNvCxnSpPr>
            <a:stCxn id="15" idx="1"/>
            <a:endCxn id="14" idx="1"/>
          </p:cNvCxnSpPr>
          <p:nvPr/>
        </p:nvCxnSpPr>
        <p:spPr>
          <a:xfrm flipV="1">
            <a:off x="6600825" y="3938437"/>
            <a:ext cx="1146033"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itle 19"/>
          <p:cNvSpPr>
            <a:spLocks noGrp="1"/>
          </p:cNvSpPr>
          <p:nvPr>
            <p:ph type="title"/>
          </p:nvPr>
        </p:nvSpPr>
        <p:spPr/>
        <p:txBody>
          <a:bodyPr>
            <a:normAutofit/>
          </a:bodyPr>
          <a:lstStyle/>
          <a:p>
            <a:r>
              <a:rPr lang="en-US" sz="4000" dirty="0" smtClean="0"/>
              <a:t>Why does this code seem odd, for HTML &amp; JS?</a:t>
            </a:r>
            <a:endParaRPr lang="en-US" sz="4000" dirty="0"/>
          </a:p>
        </p:txBody>
      </p:sp>
    </p:spTree>
    <p:extLst>
      <p:ext uri="{BB962C8B-B14F-4D97-AF65-F5344CB8AC3E}">
        <p14:creationId xmlns:p14="http://schemas.microsoft.com/office/powerpoint/2010/main" val="2019542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62772" y="1085851"/>
            <a:ext cx="4301704" cy="1776412"/>
          </a:xfrm>
          <a:prstGeom prst="rect">
            <a:avLst/>
          </a:prstGeom>
        </p:spPr>
      </p:pic>
      <p:pic>
        <p:nvPicPr>
          <p:cNvPr id="3" name="Picture 2"/>
          <p:cNvPicPr>
            <a:picLocks noChangeAspect="1"/>
          </p:cNvPicPr>
          <p:nvPr/>
        </p:nvPicPr>
        <p:blipFill>
          <a:blip r:embed="rId3"/>
          <a:stretch>
            <a:fillRect/>
          </a:stretch>
        </p:blipFill>
        <p:spPr>
          <a:xfrm>
            <a:off x="3562772" y="3148012"/>
            <a:ext cx="4310244" cy="2352675"/>
          </a:xfrm>
          <a:prstGeom prst="rect">
            <a:avLst/>
          </a:prstGeom>
        </p:spPr>
      </p:pic>
      <p:sp>
        <p:nvSpPr>
          <p:cNvPr id="4" name="TextBox 3"/>
          <p:cNvSpPr txBox="1"/>
          <p:nvPr/>
        </p:nvSpPr>
        <p:spPr>
          <a:xfrm>
            <a:off x="1346720" y="1839875"/>
            <a:ext cx="1792029" cy="369332"/>
          </a:xfrm>
          <a:prstGeom prst="rect">
            <a:avLst/>
          </a:prstGeom>
          <a:noFill/>
        </p:spPr>
        <p:txBody>
          <a:bodyPr wrap="none" rtlCol="0">
            <a:spAutoFit/>
          </a:bodyPr>
          <a:lstStyle/>
          <a:p>
            <a:r>
              <a:rPr lang="en-US" dirty="0" smtClean="0">
                <a:latin typeface="Courier" charset="0"/>
                <a:ea typeface="Courier" charset="0"/>
                <a:cs typeface="Courier" charset="0"/>
              </a:rPr>
              <a:t>&lt;div&gt; </a:t>
            </a:r>
            <a:r>
              <a:rPr lang="en-US" dirty="0" smtClean="0"/>
              <a:t>element</a:t>
            </a:r>
            <a:endParaRPr lang="en-US" dirty="0"/>
          </a:p>
        </p:txBody>
      </p:sp>
      <p:sp>
        <p:nvSpPr>
          <p:cNvPr id="6" name="TextBox 5"/>
          <p:cNvSpPr txBox="1"/>
          <p:nvPr/>
        </p:nvSpPr>
        <p:spPr>
          <a:xfrm>
            <a:off x="3857857" y="153771"/>
            <a:ext cx="1010661" cy="646331"/>
          </a:xfrm>
          <a:prstGeom prst="rect">
            <a:avLst/>
          </a:prstGeom>
          <a:noFill/>
        </p:spPr>
        <p:txBody>
          <a:bodyPr wrap="none" rtlCol="0">
            <a:spAutoFit/>
          </a:bodyPr>
          <a:lstStyle/>
          <a:p>
            <a:r>
              <a:rPr lang="en-US" smtClean="0"/>
              <a:t>attribute</a:t>
            </a:r>
            <a:br>
              <a:rPr lang="en-US" smtClean="0"/>
            </a:br>
            <a:r>
              <a:rPr lang="en-US" smtClean="0"/>
              <a:t>id</a:t>
            </a:r>
            <a:endParaRPr lang="en-US" dirty="0"/>
          </a:p>
        </p:txBody>
      </p:sp>
      <p:sp>
        <p:nvSpPr>
          <p:cNvPr id="7" name="TextBox 6"/>
          <p:cNvSpPr txBox="1"/>
          <p:nvPr/>
        </p:nvSpPr>
        <p:spPr>
          <a:xfrm>
            <a:off x="5373849" y="153770"/>
            <a:ext cx="1010661" cy="646331"/>
          </a:xfrm>
          <a:prstGeom prst="rect">
            <a:avLst/>
          </a:prstGeom>
          <a:noFill/>
        </p:spPr>
        <p:txBody>
          <a:bodyPr wrap="none" rtlCol="0">
            <a:spAutoFit/>
          </a:bodyPr>
          <a:lstStyle/>
          <a:p>
            <a:r>
              <a:rPr lang="en-US" dirty="0"/>
              <a:t>a</a:t>
            </a:r>
            <a:r>
              <a:rPr lang="en-US" dirty="0" smtClean="0"/>
              <a:t>ttribute</a:t>
            </a:r>
            <a:br>
              <a:rPr lang="en-US" dirty="0" smtClean="0"/>
            </a:br>
            <a:r>
              <a:rPr lang="en-US" dirty="0" smtClean="0"/>
              <a:t>value</a:t>
            </a:r>
            <a:endParaRPr lang="en-US" dirty="0"/>
          </a:p>
        </p:txBody>
      </p:sp>
      <p:sp>
        <p:nvSpPr>
          <p:cNvPr id="8" name="TextBox 7"/>
          <p:cNvSpPr txBox="1"/>
          <p:nvPr/>
        </p:nvSpPr>
        <p:spPr>
          <a:xfrm>
            <a:off x="8055137" y="1722331"/>
            <a:ext cx="2837508" cy="646331"/>
          </a:xfrm>
          <a:prstGeom prst="rect">
            <a:avLst/>
          </a:prstGeom>
          <a:noFill/>
        </p:spPr>
        <p:txBody>
          <a:bodyPr wrap="none" rtlCol="0">
            <a:spAutoFit/>
          </a:bodyPr>
          <a:lstStyle/>
          <a:p>
            <a:r>
              <a:rPr lang="en-US" dirty="0"/>
              <a:t>t</a:t>
            </a:r>
            <a:r>
              <a:rPr lang="en-US" dirty="0" smtClean="0"/>
              <a:t>emplating</a:t>
            </a:r>
            <a:br>
              <a:rPr lang="en-US" dirty="0" smtClean="0"/>
            </a:br>
            <a:r>
              <a:rPr lang="en-US" dirty="0" smtClean="0"/>
              <a:t>syntax: template for content</a:t>
            </a:r>
            <a:endParaRPr lang="en-US" dirty="0"/>
          </a:p>
        </p:txBody>
      </p:sp>
      <p:sp>
        <p:nvSpPr>
          <p:cNvPr id="10" name="Left Brace 9"/>
          <p:cNvSpPr/>
          <p:nvPr/>
        </p:nvSpPr>
        <p:spPr>
          <a:xfrm>
            <a:off x="3138749" y="1574008"/>
            <a:ext cx="311086"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Straight Arrow Connector 11"/>
          <p:cNvCxnSpPr>
            <a:stCxn id="8" idx="1"/>
          </p:cNvCxnSpPr>
          <p:nvPr/>
        </p:nvCxnSpPr>
        <p:spPr>
          <a:xfrm flipH="1" flipV="1">
            <a:off x="6043613" y="2043115"/>
            <a:ext cx="2011524" cy="2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p:cNvCxnSpPr>
          <p:nvPr/>
        </p:nvCxnSpPr>
        <p:spPr>
          <a:xfrm rot="5400000">
            <a:off x="5239562" y="934389"/>
            <a:ext cx="773907" cy="5053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2"/>
          </p:cNvCxnSpPr>
          <p:nvPr/>
        </p:nvCxnSpPr>
        <p:spPr>
          <a:xfrm rot="16200000" flipH="1">
            <a:off x="4198907" y="964382"/>
            <a:ext cx="773908" cy="4453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055137" y="439520"/>
            <a:ext cx="4008437" cy="646331"/>
          </a:xfrm>
          <a:prstGeom prst="rect">
            <a:avLst/>
          </a:prstGeom>
          <a:noFill/>
        </p:spPr>
        <p:txBody>
          <a:bodyPr wrap="square" rtlCol="0">
            <a:spAutoFit/>
          </a:bodyPr>
          <a:lstStyle/>
          <a:p>
            <a:r>
              <a:rPr lang="en-US" dirty="0" smtClean="0"/>
              <a:t>Declare HTML div element with content {{ message }} and with an id of “app”</a:t>
            </a:r>
            <a:endParaRPr lang="en-US" dirty="0"/>
          </a:p>
        </p:txBody>
      </p:sp>
      <p:sp>
        <p:nvSpPr>
          <p:cNvPr id="20" name="TextBox 19"/>
          <p:cNvSpPr txBox="1"/>
          <p:nvPr/>
        </p:nvSpPr>
        <p:spPr>
          <a:xfrm>
            <a:off x="7880198" y="3068955"/>
            <a:ext cx="4008437" cy="3139321"/>
          </a:xfrm>
          <a:prstGeom prst="rect">
            <a:avLst/>
          </a:prstGeom>
          <a:noFill/>
        </p:spPr>
        <p:txBody>
          <a:bodyPr wrap="square" rtlCol="0">
            <a:spAutoFit/>
          </a:bodyPr>
          <a:lstStyle/>
          <a:p>
            <a:r>
              <a:rPr lang="en-US" dirty="0" smtClean="0"/>
              <a:t>Create a new </a:t>
            </a:r>
            <a:r>
              <a:rPr lang="en-US" dirty="0" err="1" smtClean="0"/>
              <a:t>Vue</a:t>
            </a:r>
            <a:r>
              <a:rPr lang="en-US" dirty="0" smtClean="0"/>
              <a:t> object, assign it to a variable called app. The </a:t>
            </a:r>
            <a:r>
              <a:rPr lang="en-US" dirty="0" err="1" smtClean="0"/>
              <a:t>Vue</a:t>
            </a:r>
            <a:r>
              <a:rPr lang="en-US" dirty="0" smtClean="0"/>
              <a:t> object contains:</a:t>
            </a:r>
          </a:p>
          <a:p>
            <a:pPr marL="285750" indent="-285750">
              <a:buFont typeface="Arial" charset="0"/>
              <a:buChar char="•"/>
            </a:pPr>
            <a:r>
              <a:rPr lang="en-US" dirty="0" smtClean="0"/>
              <a:t>A property called el, with value ‘#app’. This property ‘binds’ this </a:t>
            </a:r>
            <a:r>
              <a:rPr lang="en-US" dirty="0" err="1" smtClean="0"/>
              <a:t>Vue</a:t>
            </a:r>
            <a:r>
              <a:rPr lang="en-US" dirty="0" smtClean="0"/>
              <a:t> instance to the element with id of ‘app’.</a:t>
            </a:r>
          </a:p>
          <a:p>
            <a:pPr marL="285750" indent="-285750">
              <a:buFont typeface="Arial" charset="0"/>
              <a:buChar char="•"/>
            </a:pPr>
            <a:r>
              <a:rPr lang="en-US" dirty="0" smtClean="0"/>
              <a:t>A property called data that contains a programmer-defined name-value pair, with name of message, and a value of ‘Hello </a:t>
            </a:r>
            <a:r>
              <a:rPr lang="en-US" dirty="0" err="1" smtClean="0"/>
              <a:t>Vue</a:t>
            </a:r>
            <a:r>
              <a:rPr lang="en-US" dirty="0" smtClean="0"/>
              <a:t>!’</a:t>
            </a:r>
            <a:endParaRPr lang="en-US" dirty="0"/>
          </a:p>
        </p:txBody>
      </p:sp>
    </p:spTree>
    <p:extLst>
      <p:ext uri="{BB962C8B-B14F-4D97-AF65-F5344CB8AC3E}">
        <p14:creationId xmlns:p14="http://schemas.microsoft.com/office/powerpoint/2010/main" val="121084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err="1" smtClean="0"/>
              <a:t>Vue</a:t>
            </a:r>
            <a:r>
              <a:rPr lang="en-US" dirty="0" smtClean="0"/>
              <a:t> allows you to link data and the DOM</a:t>
            </a:r>
          </a:p>
          <a:p>
            <a:r>
              <a:rPr lang="en-US" dirty="0" smtClean="0"/>
              <a:t>Once linked, things are then reactive</a:t>
            </a:r>
          </a:p>
          <a:p>
            <a:pPr lvl="1"/>
            <a:r>
              <a:rPr lang="en-US" dirty="0" smtClean="0"/>
              <a:t>User changes the DOM (e.g. enters information), the data is updated;</a:t>
            </a:r>
          </a:p>
          <a:p>
            <a:pPr lvl="1"/>
            <a:r>
              <a:rPr lang="en-US" dirty="0" smtClean="0"/>
              <a:t>JavaScript changes the data, the DOM is updated.</a:t>
            </a:r>
          </a:p>
          <a:p>
            <a:r>
              <a:rPr lang="en-US" dirty="0" smtClean="0"/>
              <a:t>You, as a programmer, don</a:t>
            </a:r>
            <a:r>
              <a:rPr lang="uk-UA" dirty="0" smtClean="0"/>
              <a:t>’</a:t>
            </a:r>
            <a:r>
              <a:rPr lang="en-US" dirty="0" smtClean="0"/>
              <a:t>t need to worry about:</a:t>
            </a:r>
          </a:p>
          <a:p>
            <a:pPr lvl="1"/>
            <a:r>
              <a:rPr lang="en-US" dirty="0" smtClean="0"/>
              <a:t>Getters</a:t>
            </a:r>
          </a:p>
          <a:p>
            <a:pPr lvl="1"/>
            <a:r>
              <a:rPr lang="en-US" dirty="0" smtClean="0"/>
              <a:t>Setters</a:t>
            </a:r>
          </a:p>
          <a:p>
            <a:pPr lvl="1"/>
            <a:r>
              <a:rPr lang="en-US" dirty="0" err="1" smtClean="0"/>
              <a:t>etc</a:t>
            </a:r>
            <a:endParaRPr lang="en-US" dirty="0"/>
          </a:p>
        </p:txBody>
      </p:sp>
    </p:spTree>
    <p:extLst>
      <p:ext uri="{BB962C8B-B14F-4D97-AF65-F5344CB8AC3E}">
        <p14:creationId xmlns:p14="http://schemas.microsoft.com/office/powerpoint/2010/main" val="1401051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Vue.js</a:t>
            </a:r>
            <a:r>
              <a:rPr lang="en-GB" dirty="0" smtClean="0"/>
              <a:t> and HTML custom attributes</a:t>
            </a:r>
            <a:endParaRPr lang="en-GB" dirty="0"/>
          </a:p>
        </p:txBody>
      </p:sp>
      <p:sp>
        <p:nvSpPr>
          <p:cNvPr id="3" name="Content Placeholder 2"/>
          <p:cNvSpPr>
            <a:spLocks noGrp="1"/>
          </p:cNvSpPr>
          <p:nvPr>
            <p:ph idx="1"/>
          </p:nvPr>
        </p:nvSpPr>
        <p:spPr/>
        <p:txBody>
          <a:bodyPr/>
          <a:lstStyle/>
          <a:p>
            <a:r>
              <a:rPr lang="en-GB" dirty="0" err="1" smtClean="0"/>
              <a:t>Vue.js</a:t>
            </a:r>
            <a:r>
              <a:rPr lang="en-GB" dirty="0" smtClean="0"/>
              <a:t> declares custom attributes, </a:t>
            </a:r>
            <a:r>
              <a:rPr lang="en-GB" dirty="0" smtClean="0">
                <a:latin typeface="Courier" charset="0"/>
                <a:ea typeface="Courier" charset="0"/>
                <a:cs typeface="Courier" charset="0"/>
              </a:rPr>
              <a:t>v-*</a:t>
            </a:r>
            <a:r>
              <a:rPr lang="en-GB" dirty="0" smtClean="0">
                <a:ea typeface="Courier" charset="0"/>
                <a:cs typeface="Courier" charset="0"/>
              </a:rPr>
              <a:t>, for example:</a:t>
            </a:r>
          </a:p>
          <a:p>
            <a:pPr lvl="1"/>
            <a:r>
              <a:rPr lang="en-GB" dirty="0">
                <a:latin typeface="Courier" charset="0"/>
                <a:ea typeface="Courier" charset="0"/>
                <a:cs typeface="Courier" charset="0"/>
              </a:rPr>
              <a:t>v</a:t>
            </a:r>
            <a:r>
              <a:rPr lang="en-GB" dirty="0" smtClean="0">
                <a:latin typeface="Courier" charset="0"/>
                <a:ea typeface="Courier" charset="0"/>
                <a:cs typeface="Courier" charset="0"/>
              </a:rPr>
              <a:t>-bind</a:t>
            </a:r>
          </a:p>
          <a:p>
            <a:pPr lvl="1"/>
            <a:r>
              <a:rPr lang="en-GB" dirty="0">
                <a:latin typeface="Courier" charset="0"/>
                <a:ea typeface="Courier" charset="0"/>
                <a:cs typeface="Courier" charset="0"/>
              </a:rPr>
              <a:t>v</a:t>
            </a:r>
            <a:r>
              <a:rPr lang="en-GB" dirty="0" smtClean="0">
                <a:latin typeface="Courier" charset="0"/>
                <a:ea typeface="Courier" charset="0"/>
                <a:cs typeface="Courier" charset="0"/>
              </a:rPr>
              <a:t>-if</a:t>
            </a:r>
          </a:p>
          <a:p>
            <a:pPr lvl="1"/>
            <a:r>
              <a:rPr lang="en-GB" dirty="0" smtClean="0">
                <a:latin typeface="Courier" charset="0"/>
                <a:ea typeface="Courier" charset="0"/>
                <a:cs typeface="Courier" charset="0"/>
              </a:rPr>
              <a:t>v-for</a:t>
            </a:r>
          </a:p>
          <a:p>
            <a:pPr lvl="1"/>
            <a:r>
              <a:rPr lang="en-GB" dirty="0" err="1" smtClean="0">
                <a:latin typeface="Courier" charset="0"/>
                <a:ea typeface="Courier" charset="0"/>
                <a:cs typeface="Courier" charset="0"/>
              </a:rPr>
              <a:t>v-on:click</a:t>
            </a:r>
            <a:endParaRPr lang="en-GB" dirty="0" smtClean="0">
              <a:latin typeface="Courier" charset="0"/>
              <a:ea typeface="Courier" charset="0"/>
              <a:cs typeface="Courier" charset="0"/>
            </a:endParaRPr>
          </a:p>
          <a:p>
            <a:r>
              <a:rPr lang="en-GB" dirty="0" smtClean="0">
                <a:ea typeface="Courier" charset="0"/>
                <a:cs typeface="Courier" charset="0"/>
              </a:rPr>
              <a:t>Custom attributes are known as directives</a:t>
            </a:r>
          </a:p>
          <a:p>
            <a:r>
              <a:rPr lang="en-GB" dirty="0" smtClean="0">
                <a:ea typeface="Courier" charset="0"/>
                <a:cs typeface="Courier" charset="0"/>
              </a:rPr>
              <a:t>A directive provide special reactive behaviour</a:t>
            </a:r>
            <a:endParaRPr lang="en-GB" dirty="0">
              <a:ea typeface="Courier" charset="0"/>
              <a:cs typeface="Courier" charset="0"/>
            </a:endParaRPr>
          </a:p>
        </p:txBody>
      </p:sp>
    </p:spTree>
    <p:extLst>
      <p:ext uri="{BB962C8B-B14F-4D97-AF65-F5344CB8AC3E}">
        <p14:creationId xmlns:p14="http://schemas.microsoft.com/office/powerpoint/2010/main" val="318656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3318" y="485774"/>
            <a:ext cx="9358682" cy="5986463"/>
          </a:xfrm>
          <a:prstGeom prst="rect">
            <a:avLst/>
          </a:prstGeom>
        </p:spPr>
      </p:pic>
      <p:sp>
        <p:nvSpPr>
          <p:cNvPr id="4" name="Rectangle 3"/>
          <p:cNvSpPr/>
          <p:nvPr/>
        </p:nvSpPr>
        <p:spPr>
          <a:xfrm>
            <a:off x="7255574" y="6472237"/>
            <a:ext cx="4792851" cy="369332"/>
          </a:xfrm>
          <a:prstGeom prst="rect">
            <a:avLst/>
          </a:prstGeom>
        </p:spPr>
        <p:txBody>
          <a:bodyPr wrap="none">
            <a:spAutoFit/>
          </a:bodyPr>
          <a:lstStyle/>
          <a:p>
            <a:r>
              <a:rPr lang="en-US" dirty="0"/>
              <a:t>https://</a:t>
            </a:r>
            <a:r>
              <a:rPr lang="en-US" dirty="0" err="1"/>
              <a:t>vuejs.org</a:t>
            </a:r>
            <a:r>
              <a:rPr lang="en-US" dirty="0"/>
              <a:t>/v2/guide/#Handling-User-Input</a:t>
            </a:r>
          </a:p>
        </p:txBody>
      </p:sp>
    </p:spTree>
    <p:extLst>
      <p:ext uri="{BB962C8B-B14F-4D97-AF65-F5344CB8AC3E}">
        <p14:creationId xmlns:p14="http://schemas.microsoft.com/office/powerpoint/2010/main" val="19902905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Returning to </a:t>
            </a:r>
            <a:r>
              <a:rPr lang="en-US" dirty="0" err="1" smtClean="0"/>
              <a:t>Vue</a:t>
            </a:r>
            <a:r>
              <a:rPr lang="en-US" dirty="0" smtClean="0"/>
              <a:t> and MVVM</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65299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556657" y="1844448"/>
            <a:ext cx="9078686" cy="4823052"/>
          </a:xfrm>
          <a:prstGeom prst="rect">
            <a:avLst/>
          </a:prstGeom>
        </p:spPr>
      </p:pic>
      <p:sp>
        <p:nvSpPr>
          <p:cNvPr id="6" name="Rectangle 5"/>
          <p:cNvSpPr/>
          <p:nvPr/>
        </p:nvSpPr>
        <p:spPr>
          <a:xfrm rot="16200000">
            <a:off x="9112610" y="4056978"/>
            <a:ext cx="4851713" cy="369332"/>
          </a:xfrm>
          <a:prstGeom prst="rect">
            <a:avLst/>
          </a:prstGeom>
        </p:spPr>
        <p:txBody>
          <a:bodyPr wrap="none">
            <a:spAutoFit/>
          </a:bodyPr>
          <a:lstStyle/>
          <a:p>
            <a:r>
              <a:rPr lang="en-US" dirty="0"/>
              <a:t>https://012.vuejs.org/guide/#</a:t>
            </a:r>
            <a:r>
              <a:rPr lang="en-US" dirty="0" err="1"/>
              <a:t>Concepts_Overview</a:t>
            </a:r>
            <a:endParaRPr lang="en-US" dirty="0"/>
          </a:p>
        </p:txBody>
      </p:sp>
    </p:spTree>
    <p:extLst>
      <p:ext uri="{BB962C8B-B14F-4D97-AF65-F5344CB8AC3E}">
        <p14:creationId xmlns:p14="http://schemas.microsoft.com/office/powerpoint/2010/main" val="1359215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ViewModel</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The </a:t>
            </a:r>
            <a:r>
              <a:rPr lang="en-US" dirty="0" err="1" smtClean="0"/>
              <a:t>ViewModel</a:t>
            </a:r>
            <a:r>
              <a:rPr lang="en-US" dirty="0" smtClean="0"/>
              <a:t> is an ‘object’* that </a:t>
            </a:r>
            <a:r>
              <a:rPr lang="en-US" dirty="0"/>
              <a:t>syncs the Model and the </a:t>
            </a:r>
            <a:r>
              <a:rPr lang="en-US" dirty="0" smtClean="0"/>
              <a:t>View.</a:t>
            </a:r>
          </a:p>
          <a:p>
            <a:r>
              <a:rPr lang="en-US" dirty="0" smtClean="0"/>
              <a:t>In </a:t>
            </a:r>
            <a:r>
              <a:rPr lang="en-US" dirty="0" err="1"/>
              <a:t>Vue.js</a:t>
            </a:r>
            <a:r>
              <a:rPr lang="en-US" dirty="0"/>
              <a:t>, every </a:t>
            </a:r>
            <a:r>
              <a:rPr lang="en-US" dirty="0" err="1"/>
              <a:t>Vue</a:t>
            </a:r>
            <a:r>
              <a:rPr lang="en-US" dirty="0"/>
              <a:t> instance is a </a:t>
            </a:r>
            <a:r>
              <a:rPr lang="en-US" dirty="0" err="1" smtClean="0"/>
              <a:t>ViewModel</a:t>
            </a:r>
            <a:r>
              <a:rPr lang="en-US" dirty="0" smtClean="0"/>
              <a:t>.</a:t>
            </a:r>
          </a:p>
          <a:p>
            <a:r>
              <a:rPr lang="en-US" dirty="0" err="1" smtClean="0"/>
              <a:t>ViewModels</a:t>
            </a:r>
            <a:r>
              <a:rPr lang="en-US" dirty="0" smtClean="0"/>
              <a:t> </a:t>
            </a:r>
            <a:r>
              <a:rPr lang="en-US" dirty="0"/>
              <a:t>are instantiated with the </a:t>
            </a:r>
            <a:r>
              <a:rPr lang="en-US" dirty="0" err="1"/>
              <a:t>Vue</a:t>
            </a:r>
            <a:r>
              <a:rPr lang="en-US" dirty="0"/>
              <a:t> constructor or its </a:t>
            </a:r>
            <a:r>
              <a:rPr lang="en-US" dirty="0" smtClean="0"/>
              <a:t>sub-classes.</a:t>
            </a:r>
          </a:p>
          <a:p>
            <a:pPr marL="0" indent="0">
              <a:buNone/>
            </a:pPr>
            <a:endParaRPr lang="en-US" dirty="0"/>
          </a:p>
          <a:p>
            <a:pPr marL="0" indent="0">
              <a:buNone/>
            </a:pPr>
            <a:r>
              <a:rPr lang="en-US" dirty="0" smtClean="0"/>
              <a:t>* Not an object in the OO sense</a:t>
            </a:r>
            <a:endParaRPr lang="en-US" dirty="0"/>
          </a:p>
        </p:txBody>
      </p:sp>
      <p:sp>
        <p:nvSpPr>
          <p:cNvPr id="5" name="Content Placeholder 4"/>
          <p:cNvSpPr>
            <a:spLocks noGrp="1"/>
          </p:cNvSpPr>
          <p:nvPr>
            <p:ph sz="half" idx="2"/>
          </p:nvPr>
        </p:nvSpPr>
        <p:spPr/>
        <p:txBody>
          <a:bodyPr>
            <a:normAutofit lnSpcReduction="10000"/>
          </a:bodyPr>
          <a:lstStyle/>
          <a:p>
            <a:pPr marL="0" lvl="0" indent="0">
              <a:lnSpc>
                <a:spcPct val="100000"/>
              </a:lnSpc>
              <a:spcBef>
                <a:spcPts val="0"/>
              </a:spcBef>
              <a:buNone/>
            </a:pPr>
            <a:endParaRPr lang="en-US" dirty="0" smtClean="0">
              <a:latin typeface="Courier New" charset="0"/>
              <a:ea typeface="Courier New" charset="0"/>
              <a:cs typeface="Courier New" charset="0"/>
            </a:endParaRPr>
          </a:p>
          <a:p>
            <a:pPr marL="0" lvl="0" indent="0">
              <a:lnSpc>
                <a:spcPct val="100000"/>
              </a:lnSpc>
              <a:spcBef>
                <a:spcPts val="0"/>
              </a:spcBef>
              <a:buNone/>
            </a:pPr>
            <a:endParaRPr lang="en-US" dirty="0">
              <a:latin typeface="Courier New" charset="0"/>
              <a:ea typeface="Courier New" charset="0"/>
              <a:cs typeface="Courier New" charset="0"/>
            </a:endParaRPr>
          </a:p>
          <a:p>
            <a:pPr marL="542925" lvl="0" indent="-542925">
              <a:lnSpc>
                <a:spcPct val="100000"/>
              </a:lnSpc>
              <a:spcBef>
                <a:spcPts val="0"/>
              </a:spcBef>
              <a:buNone/>
            </a:pPr>
            <a:r>
              <a:rPr lang="en-US" dirty="0">
                <a:latin typeface="Courier New" charset="0"/>
                <a:ea typeface="Courier New" charset="0"/>
                <a:cs typeface="Courier New" charset="0"/>
              </a:rPr>
              <a:t>l</a:t>
            </a:r>
            <a:r>
              <a:rPr lang="en-US" dirty="0" smtClean="0">
                <a:latin typeface="Courier New" charset="0"/>
                <a:ea typeface="Courier New" charset="0"/>
                <a:cs typeface="Courier New" charset="0"/>
              </a:rPr>
              <a:t>et </a:t>
            </a:r>
            <a:r>
              <a:rPr lang="en-US" dirty="0" err="1" smtClean="0">
                <a:latin typeface="Courier New" charset="0"/>
                <a:ea typeface="Courier New" charset="0"/>
                <a:cs typeface="Courier New" charset="0"/>
              </a:rPr>
              <a:t>vm</a:t>
            </a: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new </a:t>
            </a:r>
            <a:r>
              <a:rPr lang="en-US" dirty="0" err="1">
                <a:latin typeface="Courier New" charset="0"/>
                <a:ea typeface="Courier New" charset="0"/>
                <a:cs typeface="Courier New" charset="0"/>
              </a:rPr>
              <a:t>Vue</a:t>
            </a:r>
            <a:r>
              <a:rPr lang="en-US" dirty="0" smtClean="0">
                <a:latin typeface="Courier New" charset="0"/>
                <a:ea typeface="Courier New" charset="0"/>
                <a:cs typeface="Courier New" charset="0"/>
              </a:rPr>
              <a:t>({</a:t>
            </a:r>
          </a:p>
          <a:p>
            <a:pPr marL="542925" lvl="0" indent="-542925">
              <a:lnSpc>
                <a:spcPct val="100000"/>
              </a:lnSpc>
              <a:spcBef>
                <a:spcPts val="0"/>
              </a:spcBef>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 options </a:t>
            </a:r>
            <a:r>
              <a:rPr lang="en-US" dirty="0" smtClean="0">
                <a:latin typeface="Courier New" charset="0"/>
                <a:ea typeface="Courier New" charset="0"/>
                <a:cs typeface="Courier New" charset="0"/>
              </a:rPr>
              <a:t>*/</a:t>
            </a:r>
          </a:p>
          <a:p>
            <a:pPr marL="542925" lvl="0" indent="-542925">
              <a:lnSpc>
                <a:spcPct val="100000"/>
              </a:lnSpc>
              <a:spcBef>
                <a:spcPts val="0"/>
              </a:spcBef>
              <a:buNone/>
            </a:pPr>
            <a:r>
              <a:rPr lang="en-US" dirty="0" smtClean="0">
                <a:latin typeface="Courier New" charset="0"/>
                <a:ea typeface="Courier New" charset="0"/>
                <a:cs typeface="Courier New" charset="0"/>
              </a:rPr>
              <a:t>}) // The </a:t>
            </a:r>
            <a:r>
              <a:rPr lang="en-US" dirty="0" err="1" smtClean="0">
                <a:latin typeface="Courier New" charset="0"/>
                <a:ea typeface="Courier New" charset="0"/>
                <a:cs typeface="Courier New" charset="0"/>
              </a:rPr>
              <a:t>ViewModel</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843643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News</a:t>
            </a:r>
            <a:endParaRPr lang="en-GB" dirty="0"/>
          </a:p>
        </p:txBody>
      </p:sp>
      <p:sp>
        <p:nvSpPr>
          <p:cNvPr id="3" name="Content Placeholder 2"/>
          <p:cNvSpPr>
            <a:spLocks noGrp="1"/>
          </p:cNvSpPr>
          <p:nvPr>
            <p:ph idx="1"/>
          </p:nvPr>
        </p:nvSpPr>
        <p:spPr/>
        <p:txBody>
          <a:bodyPr>
            <a:normAutofit/>
          </a:bodyPr>
          <a:lstStyle/>
          <a:p>
            <a:r>
              <a:rPr lang="en-GB" dirty="0" smtClean="0"/>
              <a:t>Compulsory lab on Thursday 19 October</a:t>
            </a:r>
          </a:p>
          <a:p>
            <a:pPr lvl="1"/>
            <a:r>
              <a:rPr lang="en-GB" dirty="0" smtClean="0"/>
              <a:t>The lab on automated testing (last week) is to help you prepare for the lab on 19 October</a:t>
            </a:r>
          </a:p>
          <a:p>
            <a:r>
              <a:rPr lang="en-GB" dirty="0" smtClean="0"/>
              <a:t>Assignment 2</a:t>
            </a:r>
          </a:p>
          <a:p>
            <a:pPr lvl="1"/>
            <a:r>
              <a:rPr lang="en-US" dirty="0"/>
              <a:t>Who has started the assignment?</a:t>
            </a:r>
          </a:p>
          <a:p>
            <a:pPr lvl="1"/>
            <a:r>
              <a:rPr lang="en-US" dirty="0"/>
              <a:t>Who has progressed on the labs?</a:t>
            </a:r>
          </a:p>
          <a:p>
            <a:pPr lvl="1"/>
            <a:r>
              <a:rPr lang="en-US" dirty="0"/>
              <a:t>Who are learned lessons from Assignment </a:t>
            </a:r>
            <a:r>
              <a:rPr lang="en-US" dirty="0" smtClean="0"/>
              <a:t>1?</a:t>
            </a:r>
          </a:p>
          <a:p>
            <a:r>
              <a:rPr lang="en-GB" dirty="0" smtClean="0"/>
              <a:t>Return of Mid-semester test</a:t>
            </a:r>
          </a:p>
          <a:p>
            <a:pPr lvl="1"/>
            <a:r>
              <a:rPr lang="en-GB" dirty="0" smtClean="0"/>
              <a:t>Four weeks into the term and I still have about a 1/3 of the scripts</a:t>
            </a:r>
          </a:p>
        </p:txBody>
      </p:sp>
    </p:spTree>
    <p:extLst>
      <p:ext uri="{BB962C8B-B14F-4D97-AF65-F5344CB8AC3E}">
        <p14:creationId xmlns:p14="http://schemas.microsoft.com/office/powerpoint/2010/main" val="15390464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(1/2)</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t>The actual DOM that is managed by </a:t>
            </a:r>
            <a:r>
              <a:rPr lang="en-US" dirty="0" err="1"/>
              <a:t>Vue</a:t>
            </a:r>
            <a:r>
              <a:rPr lang="en-US" dirty="0"/>
              <a:t> instances</a:t>
            </a:r>
            <a:r>
              <a:rPr lang="en-US" dirty="0" smtClean="0"/>
              <a:t>.</a:t>
            </a:r>
          </a:p>
          <a:p>
            <a:r>
              <a:rPr lang="en-US" dirty="0" err="1"/>
              <a:t>Vue.js</a:t>
            </a:r>
            <a:r>
              <a:rPr lang="en-US" dirty="0"/>
              <a:t> uses DOM-based </a:t>
            </a:r>
            <a:r>
              <a:rPr lang="en-US" dirty="0" smtClean="0"/>
              <a:t>templating.</a:t>
            </a:r>
          </a:p>
          <a:p>
            <a:r>
              <a:rPr lang="en-US" dirty="0" smtClean="0"/>
              <a:t>Each </a:t>
            </a:r>
            <a:r>
              <a:rPr lang="en-US" dirty="0" err="1"/>
              <a:t>Vue</a:t>
            </a:r>
            <a:r>
              <a:rPr lang="en-US" dirty="0"/>
              <a:t> instance is associated with a corresponding DOM element. </a:t>
            </a:r>
            <a:endParaRPr lang="en-US" dirty="0" smtClean="0"/>
          </a:p>
          <a:p>
            <a:pPr lvl="1"/>
            <a:r>
              <a:rPr lang="en-US" dirty="0" smtClean="0"/>
              <a:t>Multiple </a:t>
            </a:r>
            <a:r>
              <a:rPr lang="en-US" dirty="0" err="1" smtClean="0"/>
              <a:t>Vue</a:t>
            </a:r>
            <a:r>
              <a:rPr lang="en-US" dirty="0" smtClean="0"/>
              <a:t> instances</a:t>
            </a:r>
          </a:p>
          <a:p>
            <a:pPr lvl="1"/>
            <a:r>
              <a:rPr lang="en-US" dirty="0" smtClean="0"/>
              <a:t>Multiple MVVMs in a </a:t>
            </a:r>
            <a:r>
              <a:rPr lang="en-US" dirty="0" err="1" smtClean="0"/>
              <a:t>Vue</a:t>
            </a:r>
            <a:r>
              <a:rPr lang="en-US" dirty="0" smtClean="0"/>
              <a:t> application</a:t>
            </a:r>
          </a:p>
          <a:p>
            <a:r>
              <a:rPr lang="en-US" dirty="0" smtClean="0"/>
              <a:t>When </a:t>
            </a:r>
            <a:r>
              <a:rPr lang="en-US" dirty="0"/>
              <a:t>a </a:t>
            </a:r>
            <a:r>
              <a:rPr lang="en-US" dirty="0" err="1"/>
              <a:t>Vue</a:t>
            </a:r>
            <a:r>
              <a:rPr lang="en-US" dirty="0"/>
              <a:t> instance is created, it recursively walks all child nodes of its root element while setting up the necessary data </a:t>
            </a:r>
            <a:r>
              <a:rPr lang="en-US" dirty="0" smtClean="0"/>
              <a:t>bindings.</a:t>
            </a:r>
          </a:p>
          <a:p>
            <a:r>
              <a:rPr lang="en-US" dirty="0" smtClean="0"/>
              <a:t>After </a:t>
            </a:r>
            <a:r>
              <a:rPr lang="en-US" dirty="0"/>
              <a:t>the View is compiled, it becomes reactive to data changes</a:t>
            </a:r>
            <a:r>
              <a:rPr lang="en-US" dirty="0" smtClean="0"/>
              <a:t>.</a:t>
            </a:r>
            <a:endParaRPr lang="en-US" dirty="0"/>
          </a:p>
        </p:txBody>
      </p:sp>
      <p:sp>
        <p:nvSpPr>
          <p:cNvPr id="4" name="Content Placeholder 3"/>
          <p:cNvSpPr>
            <a:spLocks noGrp="1"/>
          </p:cNvSpPr>
          <p:nvPr>
            <p:ph sz="half" idx="2"/>
          </p:nvPr>
        </p:nvSpPr>
        <p:spPr/>
        <p:txBody>
          <a:bodyPr>
            <a:normAutofit fontScale="85000" lnSpcReduction="20000"/>
          </a:bodyPr>
          <a:lstStyle/>
          <a:p>
            <a:pPr marL="0" lvl="0" indent="0">
              <a:lnSpc>
                <a:spcPct val="70000"/>
              </a:lnSpc>
              <a:spcBef>
                <a:spcPts val="0"/>
              </a:spcBef>
              <a:buNone/>
            </a:pPr>
            <a:endParaRPr lang="en-US" dirty="0" smtClean="0">
              <a:latin typeface="Courier New" charset="0"/>
              <a:ea typeface="Courier New" charset="0"/>
              <a:cs typeface="Courier New" charset="0"/>
            </a:endParaRPr>
          </a:p>
          <a:p>
            <a:pPr marL="0" lvl="0" indent="0">
              <a:lnSpc>
                <a:spcPct val="70000"/>
              </a:lnSpc>
              <a:spcBef>
                <a:spcPts val="0"/>
              </a:spcBef>
              <a:buNone/>
            </a:pPr>
            <a:endParaRPr lang="en-US" dirty="0">
              <a:latin typeface="Courier New" charset="0"/>
              <a:ea typeface="Courier New" charset="0"/>
              <a:cs typeface="Courier New" charset="0"/>
            </a:endParaRPr>
          </a:p>
          <a:p>
            <a:pPr marL="0" lvl="0" indent="0">
              <a:lnSpc>
                <a:spcPct val="70000"/>
              </a:lnSpc>
              <a:spcBef>
                <a:spcPts val="0"/>
              </a:spcBef>
              <a:buNone/>
            </a:pPr>
            <a:r>
              <a:rPr lang="en-US" dirty="0" err="1" smtClean="0">
                <a:latin typeface="Courier New" charset="0"/>
                <a:ea typeface="Courier New" charset="0"/>
                <a:cs typeface="Courier New" charset="0"/>
              </a:rPr>
              <a:t>vm</a:t>
            </a:r>
            <a:r>
              <a:rPr lang="en-US" dirty="0">
                <a:latin typeface="Courier New" charset="0"/>
                <a:ea typeface="Courier New" charset="0"/>
                <a:cs typeface="Courier New" charset="0"/>
              </a:rPr>
              <a:t>.$el // The View</a:t>
            </a:r>
          </a:p>
        </p:txBody>
      </p:sp>
    </p:spTree>
    <p:extLst>
      <p:ext uri="{BB962C8B-B14F-4D97-AF65-F5344CB8AC3E}">
        <p14:creationId xmlns:p14="http://schemas.microsoft.com/office/powerpoint/2010/main" val="7513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(2/2)</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When </a:t>
            </a:r>
            <a:r>
              <a:rPr lang="en-US" dirty="0"/>
              <a:t>using </a:t>
            </a:r>
            <a:r>
              <a:rPr lang="en-US" dirty="0" err="1"/>
              <a:t>Vue.js</a:t>
            </a:r>
            <a:r>
              <a:rPr lang="en-US" dirty="0"/>
              <a:t>, you rarely have to touch the DOM yourself except in custom </a:t>
            </a:r>
            <a:r>
              <a:rPr lang="en-US" dirty="0" smtClean="0"/>
              <a:t>directives.</a:t>
            </a:r>
          </a:p>
          <a:p>
            <a:r>
              <a:rPr lang="en-US" dirty="0" smtClean="0"/>
              <a:t>View </a:t>
            </a:r>
            <a:r>
              <a:rPr lang="en-US" dirty="0"/>
              <a:t>updates will be automatically triggered when the data </a:t>
            </a:r>
            <a:r>
              <a:rPr lang="en-US" dirty="0" smtClean="0"/>
              <a:t>changes.</a:t>
            </a:r>
          </a:p>
          <a:p>
            <a:r>
              <a:rPr lang="en-US" dirty="0" smtClean="0"/>
              <a:t>These </a:t>
            </a:r>
            <a:r>
              <a:rPr lang="en-US" dirty="0"/>
              <a:t>view updates are highly granular with the precision down to a </a:t>
            </a:r>
            <a:r>
              <a:rPr lang="en-US" dirty="0" err="1" smtClean="0"/>
              <a:t>textNode</a:t>
            </a:r>
            <a:r>
              <a:rPr lang="en-US" dirty="0" smtClean="0"/>
              <a:t>.</a:t>
            </a:r>
          </a:p>
          <a:p>
            <a:r>
              <a:rPr lang="en-US" dirty="0" smtClean="0"/>
              <a:t>They </a:t>
            </a:r>
            <a:r>
              <a:rPr lang="en-US" dirty="0"/>
              <a:t>are also batched and executed asynchronously for greater performance</a:t>
            </a:r>
            <a:r>
              <a:rPr lang="en-US" dirty="0" smtClean="0"/>
              <a:t>.</a:t>
            </a:r>
          </a:p>
          <a:p>
            <a:pPr lvl="1"/>
            <a:r>
              <a:rPr lang="en-US" dirty="0" smtClean="0"/>
              <a:t>Cf. Virtual DOM</a:t>
            </a:r>
            <a:endParaRPr lang="en-US" dirty="0"/>
          </a:p>
        </p:txBody>
      </p:sp>
      <p:sp>
        <p:nvSpPr>
          <p:cNvPr id="4" name="Content Placeholder 3"/>
          <p:cNvSpPr>
            <a:spLocks noGrp="1"/>
          </p:cNvSpPr>
          <p:nvPr>
            <p:ph sz="half" idx="2"/>
          </p:nvPr>
        </p:nvSpPr>
        <p:spPr/>
        <p:txBody>
          <a:bodyPr>
            <a:normAutofit fontScale="92500" lnSpcReduction="10000"/>
          </a:bodyPr>
          <a:lstStyle/>
          <a:p>
            <a:pPr marL="0" lvl="0" indent="0">
              <a:lnSpc>
                <a:spcPct val="70000"/>
              </a:lnSpc>
              <a:spcBef>
                <a:spcPts val="0"/>
              </a:spcBef>
              <a:buNone/>
            </a:pPr>
            <a:endParaRPr lang="en-US" dirty="0" smtClean="0">
              <a:latin typeface="Courier New" charset="0"/>
              <a:ea typeface="Courier New" charset="0"/>
              <a:cs typeface="Courier New" charset="0"/>
            </a:endParaRPr>
          </a:p>
          <a:p>
            <a:pPr marL="0" lvl="0" indent="0">
              <a:lnSpc>
                <a:spcPct val="70000"/>
              </a:lnSpc>
              <a:spcBef>
                <a:spcPts val="0"/>
              </a:spcBef>
              <a:buNone/>
            </a:pPr>
            <a:endParaRPr lang="en-US" dirty="0">
              <a:latin typeface="Courier New" charset="0"/>
              <a:ea typeface="Courier New" charset="0"/>
              <a:cs typeface="Courier New" charset="0"/>
            </a:endParaRPr>
          </a:p>
          <a:p>
            <a:pPr marL="0" lvl="0" indent="0">
              <a:lnSpc>
                <a:spcPct val="70000"/>
              </a:lnSpc>
              <a:spcBef>
                <a:spcPts val="0"/>
              </a:spcBef>
              <a:buNone/>
            </a:pPr>
            <a:r>
              <a:rPr lang="en-US" dirty="0" err="1" smtClean="0">
                <a:latin typeface="Courier New" charset="0"/>
                <a:ea typeface="Courier New" charset="0"/>
                <a:cs typeface="Courier New" charset="0"/>
              </a:rPr>
              <a:t>vm</a:t>
            </a:r>
            <a:r>
              <a:rPr lang="en-US" dirty="0">
                <a:latin typeface="Courier New" charset="0"/>
                <a:ea typeface="Courier New" charset="0"/>
                <a:cs typeface="Courier New" charset="0"/>
              </a:rPr>
              <a:t>.$el // The View</a:t>
            </a:r>
          </a:p>
        </p:txBody>
      </p:sp>
    </p:spTree>
    <p:extLst>
      <p:ext uri="{BB962C8B-B14F-4D97-AF65-F5344CB8AC3E}">
        <p14:creationId xmlns:p14="http://schemas.microsoft.com/office/powerpoint/2010/main" val="842707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sz="half" idx="1"/>
          </p:nvPr>
        </p:nvSpPr>
        <p:spPr/>
        <p:txBody>
          <a:bodyPr>
            <a:normAutofit/>
          </a:bodyPr>
          <a:lstStyle/>
          <a:p>
            <a:r>
              <a:rPr lang="en-US" dirty="0" smtClean="0"/>
              <a:t>In </a:t>
            </a:r>
            <a:r>
              <a:rPr lang="en-US" dirty="0" err="1" smtClean="0"/>
              <a:t>Vue</a:t>
            </a:r>
            <a:r>
              <a:rPr lang="en-US" dirty="0" smtClean="0"/>
              <a:t>, models are POJOs</a:t>
            </a:r>
          </a:p>
          <a:p>
            <a:pPr lvl="1"/>
            <a:r>
              <a:rPr lang="en-US" dirty="0" smtClean="0"/>
              <a:t>Plain Old JavaScript Objects</a:t>
            </a:r>
          </a:p>
          <a:p>
            <a:r>
              <a:rPr lang="en-US" dirty="0" smtClean="0"/>
              <a:t>Model is used as data in a </a:t>
            </a:r>
            <a:r>
              <a:rPr lang="en-US" dirty="0" err="1" smtClean="0"/>
              <a:t>Vue</a:t>
            </a:r>
            <a:r>
              <a:rPr lang="en-US" dirty="0" smtClean="0"/>
              <a:t> instance</a:t>
            </a:r>
          </a:p>
          <a:p>
            <a:pPr lvl="1"/>
            <a:r>
              <a:rPr lang="en-US" dirty="0" smtClean="0"/>
              <a:t>Declared in the data option</a:t>
            </a:r>
            <a:endParaRPr lang="en-US" dirty="0"/>
          </a:p>
        </p:txBody>
      </p:sp>
      <p:sp>
        <p:nvSpPr>
          <p:cNvPr id="4" name="Content Placeholder 3"/>
          <p:cNvSpPr>
            <a:spLocks noGrp="1"/>
          </p:cNvSpPr>
          <p:nvPr>
            <p:ph sz="half" idx="2"/>
          </p:nvPr>
        </p:nvSpPr>
        <p:spPr/>
        <p:txBody>
          <a:bodyPr>
            <a:normAutofit/>
          </a:bodyPr>
          <a:lstStyle/>
          <a:p>
            <a:pPr marL="0" lvl="0" indent="0">
              <a:lnSpc>
                <a:spcPct val="70000"/>
              </a:lnSpc>
              <a:spcBef>
                <a:spcPts val="0"/>
              </a:spcBef>
              <a:buNone/>
            </a:pPr>
            <a:endParaRPr lang="en-US" dirty="0" smtClean="0">
              <a:latin typeface="Courier New" charset="0"/>
              <a:ea typeface="Courier New" charset="0"/>
              <a:cs typeface="Courier New" charset="0"/>
            </a:endParaRPr>
          </a:p>
          <a:p>
            <a:pPr marL="0" lvl="0" indent="0">
              <a:lnSpc>
                <a:spcPct val="70000"/>
              </a:lnSpc>
              <a:spcBef>
                <a:spcPts val="0"/>
              </a:spcBef>
              <a:buNone/>
            </a:pPr>
            <a:endParaRPr lang="en-US" dirty="0">
              <a:latin typeface="Courier New" charset="0"/>
              <a:ea typeface="Courier New" charset="0"/>
              <a:cs typeface="Courier New" charset="0"/>
            </a:endParaRPr>
          </a:p>
          <a:p>
            <a:pPr marL="0" lvl="0" indent="0">
              <a:lnSpc>
                <a:spcPct val="70000"/>
              </a:lnSpc>
              <a:spcBef>
                <a:spcPts val="0"/>
              </a:spcBef>
              <a:buNone/>
            </a:pPr>
            <a:r>
              <a:rPr lang="en-US" dirty="0" err="1" smtClean="0">
                <a:latin typeface="Courier New" charset="0"/>
                <a:ea typeface="Courier New" charset="0"/>
                <a:cs typeface="Courier New" charset="0"/>
              </a:rPr>
              <a:t>vm</a:t>
            </a:r>
            <a:r>
              <a:rPr lang="en-US" dirty="0">
                <a:latin typeface="Courier New" charset="0"/>
                <a:ea typeface="Courier New" charset="0"/>
                <a:cs typeface="Courier New" charset="0"/>
              </a:rPr>
              <a:t>.$data // The </a:t>
            </a:r>
            <a:r>
              <a:rPr lang="en-US" dirty="0" smtClean="0">
                <a:latin typeface="Courier New" charset="0"/>
                <a:ea typeface="Courier New" charset="0"/>
                <a:cs typeface="Courier New" charset="0"/>
              </a:rPr>
              <a:t>Model</a:t>
            </a:r>
          </a:p>
          <a:p>
            <a:pPr marL="0" lvl="0" indent="0">
              <a:lnSpc>
                <a:spcPct val="70000"/>
              </a:lnSpc>
              <a:spcBef>
                <a:spcPts val="0"/>
              </a:spcBef>
              <a:buNone/>
            </a:pPr>
            <a:endParaRPr lang="en-US" dirty="0">
              <a:latin typeface="Courier New" charset="0"/>
              <a:ea typeface="Courier New" charset="0"/>
              <a:cs typeface="Courier New" charset="0"/>
            </a:endParaRPr>
          </a:p>
          <a:p>
            <a:pPr marL="0" lvl="0" indent="0">
              <a:lnSpc>
                <a:spcPct val="70000"/>
              </a:lnSpc>
              <a:spcBef>
                <a:spcPts val="0"/>
              </a:spcBef>
              <a:buNone/>
            </a:pPr>
            <a:endParaRPr lang="en-US" dirty="0" smtClean="0">
              <a:latin typeface="Courier New" charset="0"/>
              <a:ea typeface="Courier New" charset="0"/>
              <a:cs typeface="Courier New" charset="0"/>
            </a:endParaRPr>
          </a:p>
          <a:p>
            <a:pPr marL="542925" lvl="0" indent="-542925">
              <a:lnSpc>
                <a:spcPct val="100000"/>
              </a:lnSpc>
              <a:spcBef>
                <a:spcPts val="0"/>
              </a:spcBef>
              <a:buNone/>
            </a:pPr>
            <a:r>
              <a:rPr lang="en-US" dirty="0">
                <a:latin typeface="Courier New" charset="0"/>
                <a:ea typeface="Courier New" charset="0"/>
                <a:cs typeface="Courier New" charset="0"/>
              </a:rPr>
              <a:t>let </a:t>
            </a:r>
            <a:r>
              <a:rPr lang="en-US" dirty="0" err="1">
                <a:latin typeface="Courier New" charset="0"/>
                <a:ea typeface="Courier New" charset="0"/>
                <a:cs typeface="Courier New" charset="0"/>
              </a:rPr>
              <a:t>vm</a:t>
            </a:r>
            <a:r>
              <a:rPr lang="en-US" dirty="0">
                <a:latin typeface="Courier New" charset="0"/>
                <a:ea typeface="Courier New" charset="0"/>
                <a:cs typeface="Courier New" charset="0"/>
              </a:rPr>
              <a:t> = new </a:t>
            </a:r>
            <a:r>
              <a:rPr lang="en-US" dirty="0" err="1">
                <a:latin typeface="Courier New" charset="0"/>
                <a:ea typeface="Courier New" charset="0"/>
                <a:cs typeface="Courier New" charset="0"/>
              </a:rPr>
              <a:t>Vue</a:t>
            </a:r>
            <a:r>
              <a:rPr lang="en-US" dirty="0" smtClean="0">
                <a:latin typeface="Courier New" charset="0"/>
                <a:ea typeface="Courier New" charset="0"/>
                <a:cs typeface="Courier New" charset="0"/>
              </a:rPr>
              <a:t>({</a:t>
            </a:r>
          </a:p>
          <a:p>
            <a:pPr marL="542925" lvl="0" indent="-542925">
              <a:lnSpc>
                <a:spcPct val="100000"/>
              </a:lnSpc>
              <a:spcBef>
                <a:spcPts val="0"/>
              </a:spcBef>
              <a:buNone/>
            </a:pPr>
            <a:r>
              <a:rPr lang="en-US" dirty="0" smtClean="0">
                <a:latin typeface="Courier New" charset="0"/>
                <a:ea typeface="Courier New" charset="0"/>
                <a:cs typeface="Courier New" charset="0"/>
              </a:rPr>
              <a:t>	...</a:t>
            </a:r>
            <a:endParaRPr lang="en-US" dirty="0">
              <a:latin typeface="Courier New" charset="0"/>
              <a:ea typeface="Courier New" charset="0"/>
              <a:cs typeface="Courier New" charset="0"/>
            </a:endParaRPr>
          </a:p>
          <a:p>
            <a:pPr marL="542925" lvl="0" indent="-542925">
              <a:lnSpc>
                <a:spcPct val="100000"/>
              </a:lnSpc>
              <a:spcBef>
                <a:spcPts val="0"/>
              </a:spcBef>
              <a:buNone/>
            </a:pPr>
            <a:r>
              <a:rPr lang="en-US" dirty="0" smtClean="0">
                <a:latin typeface="Courier New" charset="0"/>
                <a:ea typeface="Courier New" charset="0"/>
                <a:cs typeface="Courier New" charset="0"/>
              </a:rPr>
              <a:t>	data:...</a:t>
            </a:r>
          </a:p>
          <a:p>
            <a:pPr marL="542925" lvl="0" indent="-542925">
              <a:lnSpc>
                <a:spcPct val="100000"/>
              </a:lnSpc>
              <a:spcBef>
                <a:spcPts val="0"/>
              </a:spcBef>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a:t>
            </a:r>
            <a:endParaRPr lang="en-US" dirty="0">
              <a:latin typeface="Courier New" charset="0"/>
              <a:ea typeface="Courier New" charset="0"/>
              <a:cs typeface="Courier New" charset="0"/>
            </a:endParaRPr>
          </a:p>
          <a:p>
            <a:pPr marL="542925" lvl="0" indent="-542925">
              <a:lnSpc>
                <a:spcPct val="100000"/>
              </a:lnSpc>
              <a:spcBef>
                <a:spcPts val="0"/>
              </a:spcBef>
              <a:buNone/>
            </a:pPr>
            <a:r>
              <a:rPr lang="en-US" dirty="0">
                <a:latin typeface="Courier New" charset="0"/>
                <a:ea typeface="Courier New" charset="0"/>
                <a:cs typeface="Courier New" charset="0"/>
              </a:rPr>
              <a:t>})</a:t>
            </a:r>
          </a:p>
          <a:p>
            <a:pPr marL="0" lvl="0" indent="0">
              <a:lnSpc>
                <a:spcPct val="70000"/>
              </a:lnSpc>
              <a:spcBef>
                <a:spcPts val="0"/>
              </a:spcBef>
              <a:buNone/>
            </a:pP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4166164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Directives and filters</a:t>
            </a:r>
            <a:endParaRPr lang="en-US" dirty="0"/>
          </a:p>
        </p:txBody>
      </p:sp>
      <p:sp>
        <p:nvSpPr>
          <p:cNvPr id="5" name="Content Placeholder 4"/>
          <p:cNvSpPr>
            <a:spLocks noGrp="1"/>
          </p:cNvSpPr>
          <p:nvPr>
            <p:ph idx="1"/>
          </p:nvPr>
        </p:nvSpPr>
        <p:spPr/>
        <p:txBody>
          <a:bodyPr/>
          <a:lstStyle/>
          <a:p>
            <a:pPr marL="0" indent="0">
              <a:buNone/>
            </a:pPr>
            <a:r>
              <a:rPr lang="en-US" dirty="0" smtClean="0"/>
              <a:t>Directives</a:t>
            </a:r>
          </a:p>
          <a:p>
            <a:r>
              <a:rPr lang="en-US" dirty="0" smtClean="0"/>
              <a:t>Custom HTML </a:t>
            </a:r>
            <a:r>
              <a:rPr lang="en-US" dirty="0"/>
              <a:t>attributes </a:t>
            </a:r>
            <a:endParaRPr lang="en-US" dirty="0" smtClean="0"/>
          </a:p>
          <a:p>
            <a:r>
              <a:rPr lang="en-US" dirty="0" smtClean="0"/>
              <a:t>The attributes ‘tell’ </a:t>
            </a:r>
            <a:r>
              <a:rPr lang="en-US" dirty="0" err="1"/>
              <a:t>Vue.js</a:t>
            </a:r>
            <a:r>
              <a:rPr lang="en-US" dirty="0"/>
              <a:t> to do something about a DOM element</a:t>
            </a:r>
            <a:r>
              <a:rPr lang="en-US" dirty="0" smtClean="0"/>
              <a:t>.</a:t>
            </a:r>
          </a:p>
          <a:p>
            <a:r>
              <a:rPr lang="en-US" dirty="0"/>
              <a:t>e</a:t>
            </a:r>
            <a:r>
              <a:rPr lang="en-US" dirty="0" smtClean="0"/>
              <a:t>.g. </a:t>
            </a:r>
            <a:r>
              <a:rPr lang="en-US" dirty="0"/>
              <a:t>&lt;div </a:t>
            </a:r>
            <a:r>
              <a:rPr lang="en-US" b="1" dirty="0">
                <a:solidFill>
                  <a:srgbClr val="7030A0"/>
                </a:solidFill>
              </a:rPr>
              <a:t>v-text</a:t>
            </a:r>
            <a:r>
              <a:rPr lang="en-US" dirty="0"/>
              <a:t>="message"&gt;&lt;/div</a:t>
            </a:r>
            <a:r>
              <a:rPr lang="en-US" dirty="0" smtClean="0"/>
              <a:t>&gt;</a:t>
            </a:r>
          </a:p>
          <a:p>
            <a:endParaRPr lang="en-US" dirty="0"/>
          </a:p>
          <a:p>
            <a:pPr marL="0" indent="0">
              <a:buNone/>
            </a:pPr>
            <a:r>
              <a:rPr lang="en-US" dirty="0" smtClean="0"/>
              <a:t>Filters</a:t>
            </a:r>
          </a:p>
          <a:p>
            <a:r>
              <a:rPr lang="en-US" dirty="0" smtClean="0"/>
              <a:t>Functions that process raw values before updating the View</a:t>
            </a:r>
          </a:p>
          <a:p>
            <a:r>
              <a:rPr lang="en-US" dirty="0"/>
              <a:t>&lt;div&gt;{{message | capitalize}}&lt;/div&gt;</a:t>
            </a:r>
          </a:p>
        </p:txBody>
      </p:sp>
    </p:spTree>
    <p:extLst>
      <p:ext uri="{BB962C8B-B14F-4D97-AF65-F5344CB8AC3E}">
        <p14:creationId xmlns:p14="http://schemas.microsoft.com/office/powerpoint/2010/main" val="468095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example from the </a:t>
            </a:r>
            <a:r>
              <a:rPr lang="en-US" dirty="0" err="1" smtClean="0"/>
              <a:t>Vue.js</a:t>
            </a:r>
            <a:endParaRPr lang="en-US" dirty="0"/>
          </a:p>
        </p:txBody>
      </p:sp>
      <p:pic>
        <p:nvPicPr>
          <p:cNvPr id="5" name="Picture 4"/>
          <p:cNvPicPr>
            <a:picLocks noChangeAspect="1"/>
          </p:cNvPicPr>
          <p:nvPr/>
        </p:nvPicPr>
        <p:blipFill>
          <a:blip r:embed="rId2"/>
          <a:stretch>
            <a:fillRect/>
          </a:stretch>
        </p:blipFill>
        <p:spPr>
          <a:xfrm>
            <a:off x="6384688" y="1521921"/>
            <a:ext cx="5439872" cy="4662747"/>
          </a:xfrm>
          <a:prstGeom prst="rect">
            <a:avLst/>
          </a:prstGeom>
        </p:spPr>
      </p:pic>
      <p:pic>
        <p:nvPicPr>
          <p:cNvPr id="6" name="Picture 5"/>
          <p:cNvPicPr>
            <a:picLocks noChangeAspect="1"/>
          </p:cNvPicPr>
          <p:nvPr/>
        </p:nvPicPr>
        <p:blipFill>
          <a:blip r:embed="rId3"/>
          <a:stretch>
            <a:fillRect/>
          </a:stretch>
        </p:blipFill>
        <p:spPr>
          <a:xfrm>
            <a:off x="605444" y="1521921"/>
            <a:ext cx="5430110" cy="3166197"/>
          </a:xfrm>
          <a:prstGeom prst="rect">
            <a:avLst/>
          </a:prstGeom>
        </p:spPr>
      </p:pic>
      <p:sp>
        <p:nvSpPr>
          <p:cNvPr id="7" name="Rectangle 6"/>
          <p:cNvSpPr/>
          <p:nvPr/>
        </p:nvSpPr>
        <p:spPr>
          <a:xfrm>
            <a:off x="7156359" y="6303418"/>
            <a:ext cx="4668201" cy="369332"/>
          </a:xfrm>
          <a:prstGeom prst="rect">
            <a:avLst/>
          </a:prstGeom>
        </p:spPr>
        <p:txBody>
          <a:bodyPr wrap="none">
            <a:spAutoFit/>
          </a:bodyPr>
          <a:lstStyle/>
          <a:p>
            <a:r>
              <a:rPr lang="en-US" dirty="0"/>
              <a:t>https://012.vuejs.org/guide/#</a:t>
            </a:r>
            <a:r>
              <a:rPr lang="en-US" dirty="0" err="1"/>
              <a:t>A_Quick_Example</a:t>
            </a:r>
            <a:endParaRPr lang="en-US" dirty="0"/>
          </a:p>
        </p:txBody>
      </p:sp>
    </p:spTree>
    <p:extLst>
      <p:ext uri="{BB962C8B-B14F-4D97-AF65-F5344CB8AC3E}">
        <p14:creationId xmlns:p14="http://schemas.microsoft.com/office/powerpoint/2010/main" val="388160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05444" y="1860588"/>
            <a:ext cx="5430110" cy="3166197"/>
          </a:xfrm>
          <a:prstGeom prst="rect">
            <a:avLst/>
          </a:prstGeom>
        </p:spPr>
      </p:pic>
      <p:pic>
        <p:nvPicPr>
          <p:cNvPr id="5" name="Picture 4"/>
          <p:cNvPicPr>
            <a:picLocks noChangeAspect="1"/>
          </p:cNvPicPr>
          <p:nvPr/>
        </p:nvPicPr>
        <p:blipFill>
          <a:blip r:embed="rId3"/>
          <a:stretch>
            <a:fillRect/>
          </a:stretch>
        </p:blipFill>
        <p:spPr>
          <a:xfrm>
            <a:off x="6384688" y="1860588"/>
            <a:ext cx="5439872" cy="4662747"/>
          </a:xfrm>
          <a:prstGeom prst="rect">
            <a:avLst/>
          </a:prstGeom>
        </p:spPr>
      </p:pic>
      <p:sp>
        <p:nvSpPr>
          <p:cNvPr id="4" name="Rectangle 3"/>
          <p:cNvSpPr/>
          <p:nvPr/>
        </p:nvSpPr>
        <p:spPr>
          <a:xfrm>
            <a:off x="1330035" y="2001212"/>
            <a:ext cx="1878677" cy="31657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225947" y="2326100"/>
            <a:ext cx="1878677" cy="31657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225946" y="2642675"/>
            <a:ext cx="4411872" cy="343177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997825" y="3043984"/>
            <a:ext cx="1210888" cy="32051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14203" y="3853174"/>
            <a:ext cx="1360517" cy="27077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p:cNvCxnSpPr>
            <a:stCxn id="4" idx="3"/>
            <a:endCxn id="8" idx="1"/>
          </p:cNvCxnSpPr>
          <p:nvPr/>
        </p:nvCxnSpPr>
        <p:spPr>
          <a:xfrm>
            <a:off x="3208712" y="2159500"/>
            <a:ext cx="4017235" cy="324888"/>
          </a:xfrm>
          <a:prstGeom prst="curvedConnector3">
            <a:avLst>
              <a:gd name="adj1" fmla="val 65758"/>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638756" y="2058403"/>
            <a:ext cx="2011681" cy="25938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061982" y="2058402"/>
            <a:ext cx="576774" cy="25938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is-IS" dirty="0" smtClean="0"/>
              <a:t>… with annotations</a:t>
            </a:r>
            <a:endParaRPr lang="en-US" dirty="0"/>
          </a:p>
        </p:txBody>
      </p:sp>
    </p:spTree>
    <p:extLst>
      <p:ext uri="{BB962C8B-B14F-4D97-AF65-F5344CB8AC3E}">
        <p14:creationId xmlns:p14="http://schemas.microsoft.com/office/powerpoint/2010/main" val="7850485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pPr marL="0" indent="0">
              <a:buNone/>
            </a:pPr>
            <a:r>
              <a:rPr lang="en-US" b="1" dirty="0" err="1" smtClean="0"/>
              <a:t>Vue.js</a:t>
            </a:r>
            <a:r>
              <a:rPr lang="en-US" b="1" dirty="0" smtClean="0"/>
              <a:t> Guide</a:t>
            </a:r>
          </a:p>
          <a:p>
            <a:pPr marL="0" indent="0">
              <a:buNone/>
            </a:pPr>
            <a:r>
              <a:rPr lang="en-US" dirty="0">
                <a:hlinkClick r:id="rId2"/>
              </a:rPr>
              <a:t>https://012.vuejs.org/guide/#</a:t>
            </a:r>
            <a:r>
              <a:rPr lang="en-US" dirty="0" smtClean="0">
                <a:hlinkClick r:id="rId2"/>
              </a:rPr>
              <a:t>Concepts_Overview</a:t>
            </a:r>
            <a:r>
              <a:rPr lang="en-US" dirty="0" smtClean="0"/>
              <a:t> </a:t>
            </a:r>
            <a:endParaRPr lang="en-US" dirty="0"/>
          </a:p>
          <a:p>
            <a:pPr marL="0" indent="0">
              <a:buNone/>
            </a:pPr>
            <a:r>
              <a:rPr lang="en-US" b="1" dirty="0" smtClean="0"/>
              <a:t>“My view on MVVM”</a:t>
            </a:r>
            <a:endParaRPr lang="en-US" dirty="0" smtClean="0"/>
          </a:p>
          <a:p>
            <a:pPr marL="0" indent="0">
              <a:buNone/>
            </a:pPr>
            <a:r>
              <a:rPr lang="en-US" dirty="0">
                <a:hlinkClick r:id="rId3"/>
              </a:rPr>
              <a:t>https://medium.com/@</a:t>
            </a:r>
            <a:r>
              <a:rPr lang="en-US" dirty="0" smtClean="0">
                <a:hlinkClick r:id="rId3"/>
              </a:rPr>
              <a:t>nohkachi/my-vue-on-mvvm-c3ffb4f0678f</a:t>
            </a:r>
            <a:endParaRPr lang="en-US" dirty="0" smtClean="0"/>
          </a:p>
          <a:p>
            <a:endParaRPr lang="en-US" dirty="0"/>
          </a:p>
        </p:txBody>
      </p:sp>
    </p:spTree>
    <p:extLst>
      <p:ext uri="{BB962C8B-B14F-4D97-AF65-F5344CB8AC3E}">
        <p14:creationId xmlns:p14="http://schemas.microsoft.com/office/powerpoint/2010/main" val="684771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Yahoo! Exceptional Performance Group</a:t>
            </a:r>
            <a:endParaRPr lang="en-US" dirty="0"/>
          </a:p>
        </p:txBody>
      </p:sp>
      <p:sp>
        <p:nvSpPr>
          <p:cNvPr id="5" name="Text Placeholder 4"/>
          <p:cNvSpPr>
            <a:spLocks noGrp="1"/>
          </p:cNvSpPr>
          <p:nvPr>
            <p:ph type="body" idx="1"/>
          </p:nvPr>
        </p:nvSpPr>
        <p:spPr/>
        <p:txBody>
          <a:bodyPr/>
          <a:lstStyle/>
          <a:p>
            <a:r>
              <a:rPr lang="en-US" dirty="0" smtClean="0"/>
              <a:t>Yahoo! Developer Network</a:t>
            </a:r>
          </a:p>
          <a:p>
            <a:r>
              <a:rPr lang="en-US" dirty="0"/>
              <a:t>https://</a:t>
            </a:r>
            <a:r>
              <a:rPr lang="en-US" dirty="0" err="1"/>
              <a:t>developer.yahoo.com</a:t>
            </a:r>
            <a:r>
              <a:rPr lang="en-US" dirty="0"/>
              <a:t>/</a:t>
            </a:r>
          </a:p>
          <a:p>
            <a:r>
              <a:rPr lang="en-US" dirty="0"/>
              <a:t>https://</a:t>
            </a:r>
            <a:r>
              <a:rPr lang="en-US" dirty="0" err="1"/>
              <a:t>developer.yahoo.com</a:t>
            </a:r>
            <a:r>
              <a:rPr lang="en-US" dirty="0"/>
              <a:t>/performance/</a:t>
            </a:r>
          </a:p>
        </p:txBody>
      </p:sp>
      <p:pic>
        <p:nvPicPr>
          <p:cNvPr id="6" name="Picture 5"/>
          <p:cNvPicPr>
            <a:picLocks noChangeAspect="1"/>
          </p:cNvPicPr>
          <p:nvPr/>
        </p:nvPicPr>
        <p:blipFill>
          <a:blip r:embed="rId2"/>
          <a:stretch>
            <a:fillRect/>
          </a:stretch>
        </p:blipFill>
        <p:spPr>
          <a:xfrm>
            <a:off x="0" y="282629"/>
            <a:ext cx="12192000" cy="2316480"/>
          </a:xfrm>
          <a:prstGeom prst="rect">
            <a:avLst/>
          </a:prstGeom>
        </p:spPr>
      </p:pic>
    </p:spTree>
    <p:extLst>
      <p:ext uri="{BB962C8B-B14F-4D97-AF65-F5344CB8AC3E}">
        <p14:creationId xmlns:p14="http://schemas.microsoft.com/office/powerpoint/2010/main" val="18028253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Response Times: The 3 Important </a:t>
            </a:r>
            <a:r>
              <a:rPr lang="en-US" b="1" dirty="0" smtClean="0"/>
              <a:t>Limits</a:t>
            </a:r>
            <a:endParaRPr lang="en-US" dirty="0"/>
          </a:p>
        </p:txBody>
      </p:sp>
      <p:sp>
        <p:nvSpPr>
          <p:cNvPr id="6" name="Content Placeholder 5"/>
          <p:cNvSpPr>
            <a:spLocks noGrp="1"/>
          </p:cNvSpPr>
          <p:nvPr>
            <p:ph idx="1"/>
          </p:nvPr>
        </p:nvSpPr>
        <p:spPr/>
        <p:txBody>
          <a:bodyPr>
            <a:normAutofit/>
          </a:bodyPr>
          <a:lstStyle/>
          <a:p>
            <a:pPr marL="0" indent="0">
              <a:buNone/>
            </a:pPr>
            <a:r>
              <a:rPr lang="en-US" b="1" dirty="0"/>
              <a:t>0.1 </a:t>
            </a:r>
            <a:r>
              <a:rPr lang="en-US" b="1" dirty="0" smtClean="0"/>
              <a:t>second</a:t>
            </a:r>
            <a:endParaRPr lang="en-US" dirty="0"/>
          </a:p>
          <a:p>
            <a:r>
              <a:rPr lang="en-US" dirty="0" smtClean="0"/>
              <a:t>about </a:t>
            </a:r>
            <a:r>
              <a:rPr lang="en-US" dirty="0"/>
              <a:t>the limit for having the user feel that the system is </a:t>
            </a:r>
            <a:r>
              <a:rPr lang="en-US" b="1" dirty="0"/>
              <a:t>reacting </a:t>
            </a:r>
            <a:r>
              <a:rPr lang="en-US" b="1" dirty="0" smtClean="0"/>
              <a:t>instantaneously</a:t>
            </a:r>
            <a:endParaRPr lang="en-US" dirty="0"/>
          </a:p>
          <a:p>
            <a:pPr marL="0" indent="0">
              <a:buNone/>
            </a:pPr>
            <a:r>
              <a:rPr lang="en-US" b="1" dirty="0"/>
              <a:t>1.0 second</a:t>
            </a:r>
            <a:r>
              <a:rPr lang="en-US" dirty="0"/>
              <a:t> </a:t>
            </a:r>
            <a:endParaRPr lang="en-US" dirty="0" smtClean="0"/>
          </a:p>
          <a:p>
            <a:r>
              <a:rPr lang="en-US" dirty="0" smtClean="0"/>
              <a:t>about </a:t>
            </a:r>
            <a:r>
              <a:rPr lang="en-US" dirty="0"/>
              <a:t>the limit for the </a:t>
            </a:r>
            <a:r>
              <a:rPr lang="en-US" b="1" dirty="0"/>
              <a:t>user's flow of thought</a:t>
            </a:r>
            <a:r>
              <a:rPr lang="en-US" dirty="0"/>
              <a:t> to stay uninterrupted, even though the user will notice the delay</a:t>
            </a:r>
            <a:r>
              <a:rPr lang="en-US" dirty="0" smtClean="0"/>
              <a:t>.</a:t>
            </a:r>
            <a:endParaRPr lang="en-US" dirty="0"/>
          </a:p>
          <a:p>
            <a:pPr marL="0" indent="0">
              <a:buNone/>
            </a:pPr>
            <a:r>
              <a:rPr lang="en-US" b="1" dirty="0"/>
              <a:t>10 seconds</a:t>
            </a:r>
            <a:r>
              <a:rPr lang="en-US" dirty="0"/>
              <a:t> </a:t>
            </a:r>
            <a:endParaRPr lang="en-US" dirty="0" smtClean="0"/>
          </a:p>
          <a:p>
            <a:r>
              <a:rPr lang="en-US" dirty="0" smtClean="0"/>
              <a:t>about </a:t>
            </a:r>
            <a:r>
              <a:rPr lang="en-US" dirty="0"/>
              <a:t>the limit for </a:t>
            </a:r>
            <a:r>
              <a:rPr lang="en-US" b="1" dirty="0"/>
              <a:t>keeping the user's attention</a:t>
            </a:r>
            <a:r>
              <a:rPr lang="en-US" dirty="0"/>
              <a:t> focused on the dialogue. </a:t>
            </a:r>
          </a:p>
        </p:txBody>
      </p:sp>
      <p:sp>
        <p:nvSpPr>
          <p:cNvPr id="7" name="Rectangle 6"/>
          <p:cNvSpPr/>
          <p:nvPr/>
        </p:nvSpPr>
        <p:spPr>
          <a:xfrm>
            <a:off x="4478867" y="6212426"/>
            <a:ext cx="6874933" cy="369332"/>
          </a:xfrm>
          <a:prstGeom prst="rect">
            <a:avLst/>
          </a:prstGeom>
        </p:spPr>
        <p:txBody>
          <a:bodyPr wrap="square">
            <a:spAutoFit/>
          </a:bodyPr>
          <a:lstStyle/>
          <a:p>
            <a:r>
              <a:rPr lang="en-US" dirty="0"/>
              <a:t>https://</a:t>
            </a:r>
            <a:r>
              <a:rPr lang="en-US" dirty="0" err="1"/>
              <a:t>www.nngroup.com</a:t>
            </a:r>
            <a:r>
              <a:rPr lang="en-US" dirty="0"/>
              <a:t>/articles/response-times-3-important-limits/</a:t>
            </a:r>
          </a:p>
        </p:txBody>
      </p:sp>
    </p:spTree>
    <p:extLst>
      <p:ext uri="{BB962C8B-B14F-4D97-AF65-F5344CB8AC3E}">
        <p14:creationId xmlns:p14="http://schemas.microsoft.com/office/powerpoint/2010/main" val="8067911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Yahoo Exceptional Performance Team</a:t>
            </a:r>
            <a:endParaRPr lang="en-US" dirty="0"/>
          </a:p>
        </p:txBody>
      </p:sp>
      <p:sp>
        <p:nvSpPr>
          <p:cNvPr id="5" name="Content Placeholder 4"/>
          <p:cNvSpPr>
            <a:spLocks noGrp="1"/>
          </p:cNvSpPr>
          <p:nvPr>
            <p:ph idx="1"/>
          </p:nvPr>
        </p:nvSpPr>
        <p:spPr/>
        <p:txBody>
          <a:bodyPr>
            <a:normAutofit/>
          </a:bodyPr>
          <a:lstStyle/>
          <a:p>
            <a:r>
              <a:rPr lang="en-US" dirty="0" smtClean="0"/>
              <a:t>Team setup to </a:t>
            </a:r>
            <a:r>
              <a:rPr lang="en-US" dirty="0" err="1" smtClean="0"/>
              <a:t>analyse</a:t>
            </a:r>
            <a:r>
              <a:rPr lang="en-US" dirty="0" smtClean="0"/>
              <a:t> and improve web page performance</a:t>
            </a:r>
          </a:p>
          <a:p>
            <a:pPr lvl="1"/>
            <a:r>
              <a:rPr lang="en-US" dirty="0" smtClean="0"/>
              <a:t>Factor in user experience</a:t>
            </a:r>
          </a:p>
          <a:p>
            <a:r>
              <a:rPr lang="en-US" dirty="0" smtClean="0"/>
              <a:t>Blogging between ~Nov 2006 to Aug 2012</a:t>
            </a:r>
          </a:p>
          <a:p>
            <a:pPr lvl="1"/>
            <a:r>
              <a:rPr lang="en-US" dirty="0" smtClean="0"/>
              <a:t>Blog: </a:t>
            </a:r>
            <a:r>
              <a:rPr lang="en-US" dirty="0" smtClean="0">
                <a:hlinkClick r:id="rId2"/>
              </a:rPr>
              <a:t>https</a:t>
            </a:r>
            <a:r>
              <a:rPr lang="en-US" dirty="0">
                <a:hlinkClick r:id="rId2"/>
              </a:rPr>
              <a:t>://</a:t>
            </a:r>
            <a:r>
              <a:rPr lang="en-US" dirty="0" smtClean="0">
                <a:hlinkClick r:id="rId2"/>
              </a:rPr>
              <a:t>yuiblog.com/blog/category/performance</a:t>
            </a:r>
            <a:r>
              <a:rPr lang="en-US" dirty="0" smtClean="0"/>
              <a:t> </a:t>
            </a:r>
          </a:p>
          <a:p>
            <a:pPr lvl="1"/>
            <a:r>
              <a:rPr lang="en-US" dirty="0"/>
              <a:t>See also </a:t>
            </a:r>
            <a:r>
              <a:rPr lang="en-US" dirty="0">
                <a:hlinkClick r:id="rId3"/>
              </a:rPr>
              <a:t>https://yahoo.tumblr.com</a:t>
            </a:r>
            <a:r>
              <a:rPr lang="en-US" dirty="0" smtClean="0">
                <a:hlinkClick r:id="rId3"/>
              </a:rPr>
              <a:t>/</a:t>
            </a:r>
            <a:r>
              <a:rPr lang="en-US" dirty="0" smtClean="0"/>
              <a:t> </a:t>
            </a:r>
          </a:p>
          <a:p>
            <a:pPr lvl="1"/>
            <a:r>
              <a:rPr lang="en-US" dirty="0" smtClean="0"/>
              <a:t>(Web computing has moved on since the noughties – 201x)</a:t>
            </a:r>
          </a:p>
          <a:p>
            <a:r>
              <a:rPr lang="en-US" dirty="0" smtClean="0"/>
              <a:t>Developed </a:t>
            </a:r>
            <a:r>
              <a:rPr lang="en-US" dirty="0"/>
              <a:t>the </a:t>
            </a:r>
            <a:r>
              <a:rPr lang="en-US" dirty="0" err="1" smtClean="0"/>
              <a:t>YSlow</a:t>
            </a:r>
            <a:r>
              <a:rPr lang="en-US" dirty="0" smtClean="0"/>
              <a:t> tool (</a:t>
            </a:r>
            <a:r>
              <a:rPr lang="en-US" dirty="0" smtClean="0">
                <a:hlinkClick r:id="rId4"/>
              </a:rPr>
              <a:t>http</a:t>
            </a:r>
            <a:r>
              <a:rPr lang="en-US" dirty="0">
                <a:hlinkClick r:id="rId4"/>
              </a:rPr>
              <a:t>://yslow.org</a:t>
            </a:r>
            <a:r>
              <a:rPr lang="en-US" dirty="0" smtClean="0">
                <a:hlinkClick r:id="rId4"/>
              </a:rPr>
              <a:t>/)</a:t>
            </a:r>
            <a:r>
              <a:rPr lang="en-US" dirty="0" smtClean="0"/>
              <a:t> to </a:t>
            </a:r>
            <a:r>
              <a:rPr lang="en-US" dirty="0" err="1" smtClean="0"/>
              <a:t>analyse</a:t>
            </a:r>
            <a:r>
              <a:rPr lang="en-US" dirty="0" smtClean="0"/>
              <a:t> web pages against Yahoo’s 23 rules for high performance web sites.</a:t>
            </a:r>
          </a:p>
          <a:p>
            <a:pPr lvl="1"/>
            <a:r>
              <a:rPr lang="en-US" dirty="0" smtClean="0"/>
              <a:t>Available on all good browsers, including </a:t>
            </a:r>
            <a:r>
              <a:rPr lang="en-US" dirty="0" err="1" smtClean="0"/>
              <a:t>Node.js</a:t>
            </a:r>
            <a:endParaRPr lang="en-US" dirty="0" smtClean="0"/>
          </a:p>
          <a:p>
            <a:pPr lvl="1"/>
            <a:r>
              <a:rPr lang="en-US" dirty="0" smtClean="0"/>
              <a:t>Install as an extension/plug-in</a:t>
            </a:r>
            <a:endParaRPr lang="en-US" dirty="0"/>
          </a:p>
        </p:txBody>
      </p:sp>
    </p:spTree>
    <p:extLst>
      <p:ext uri="{BB962C8B-B14F-4D97-AF65-F5344CB8AC3E}">
        <p14:creationId xmlns:p14="http://schemas.microsoft.com/office/powerpoint/2010/main" val="894884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story so far…</a:t>
            </a:r>
            <a:endParaRPr lang="en-GB" dirty="0"/>
          </a:p>
        </p:txBody>
      </p:sp>
      <p:sp>
        <p:nvSpPr>
          <p:cNvPr id="5" name="Text Placeholder 4"/>
          <p:cNvSpPr>
            <a:spLocks noGrp="1"/>
          </p:cNvSpPr>
          <p:nvPr>
            <p:ph type="body" idx="1"/>
          </p:nvPr>
        </p:nvSpPr>
        <p:spPr/>
        <p:txBody>
          <a:bodyPr/>
          <a:lstStyle/>
          <a:p>
            <a:r>
              <a:rPr lang="en-GB" dirty="0" smtClean="0"/>
              <a:t>Lectures</a:t>
            </a:r>
            <a:endParaRPr lang="en-GB" dirty="0"/>
          </a:p>
        </p:txBody>
      </p:sp>
      <p:sp>
        <p:nvSpPr>
          <p:cNvPr id="3" name="Content Placeholder 2"/>
          <p:cNvSpPr>
            <a:spLocks noGrp="1"/>
          </p:cNvSpPr>
          <p:nvPr>
            <p:ph sz="half" idx="2"/>
          </p:nvPr>
        </p:nvSpPr>
        <p:spPr/>
        <p:txBody>
          <a:bodyPr>
            <a:normAutofit fontScale="92500" lnSpcReduction="20000"/>
          </a:bodyPr>
          <a:lstStyle/>
          <a:p>
            <a:pPr marL="0" indent="0">
              <a:buNone/>
            </a:pPr>
            <a:r>
              <a:rPr lang="en-GB" dirty="0" smtClean="0"/>
              <a:t>Term 3: What happens on the server side?</a:t>
            </a:r>
          </a:p>
          <a:p>
            <a:pPr marL="0" indent="0">
              <a:buNone/>
            </a:pPr>
            <a:r>
              <a:rPr lang="en-GB" dirty="0" smtClean="0"/>
              <a:t>Term 4: What happens on the client side?</a:t>
            </a:r>
          </a:p>
          <a:p>
            <a:r>
              <a:rPr lang="en-GB" dirty="0" smtClean="0"/>
              <a:t>Client – Server architecture</a:t>
            </a:r>
          </a:p>
          <a:p>
            <a:r>
              <a:rPr lang="en-GB" dirty="0" smtClean="0"/>
              <a:t>HTML, CSS, &amp; JavaScript</a:t>
            </a:r>
          </a:p>
          <a:p>
            <a:r>
              <a:rPr lang="en-GB" dirty="0" smtClean="0"/>
              <a:t>Single Page Applications &amp; </a:t>
            </a:r>
            <a:r>
              <a:rPr lang="en-GB" dirty="0" err="1" smtClean="0"/>
              <a:t>Vue.js</a:t>
            </a:r>
            <a:r>
              <a:rPr lang="en-GB" dirty="0" smtClean="0"/>
              <a:t>, AJAX, CORS, templating</a:t>
            </a:r>
          </a:p>
          <a:p>
            <a:r>
              <a:rPr lang="en-GB" dirty="0" smtClean="0"/>
              <a:t>The DOM</a:t>
            </a:r>
          </a:p>
          <a:p>
            <a:r>
              <a:rPr lang="en-GB" dirty="0" smtClean="0"/>
              <a:t>Automated testing</a:t>
            </a:r>
          </a:p>
          <a:p>
            <a:endParaRPr lang="en-GB" dirty="0" smtClean="0"/>
          </a:p>
          <a:p>
            <a:endParaRPr lang="en-GB" dirty="0"/>
          </a:p>
        </p:txBody>
      </p:sp>
      <p:sp>
        <p:nvSpPr>
          <p:cNvPr id="6" name="Text Placeholder 5"/>
          <p:cNvSpPr>
            <a:spLocks noGrp="1"/>
          </p:cNvSpPr>
          <p:nvPr>
            <p:ph type="body" sz="quarter" idx="3"/>
          </p:nvPr>
        </p:nvSpPr>
        <p:spPr/>
        <p:txBody>
          <a:bodyPr/>
          <a:lstStyle/>
          <a:p>
            <a:r>
              <a:rPr lang="en-GB" dirty="0" smtClean="0"/>
              <a:t>Labs</a:t>
            </a:r>
            <a:endParaRPr lang="en-GB" dirty="0"/>
          </a:p>
        </p:txBody>
      </p:sp>
      <p:sp>
        <p:nvSpPr>
          <p:cNvPr id="7" name="Content Placeholder 6"/>
          <p:cNvSpPr>
            <a:spLocks noGrp="1"/>
          </p:cNvSpPr>
          <p:nvPr>
            <p:ph sz="quarter" idx="4"/>
          </p:nvPr>
        </p:nvSpPr>
        <p:spPr/>
        <p:txBody>
          <a:bodyPr>
            <a:normAutofit/>
          </a:bodyPr>
          <a:lstStyle/>
          <a:p>
            <a:r>
              <a:rPr lang="en-GB" dirty="0" smtClean="0"/>
              <a:t>Introduction to HTML, CSS, JavaScript</a:t>
            </a:r>
          </a:p>
          <a:p>
            <a:r>
              <a:rPr lang="en-GB" dirty="0" smtClean="0"/>
              <a:t>Introduction to </a:t>
            </a:r>
            <a:r>
              <a:rPr lang="en-GB" dirty="0" err="1" smtClean="0"/>
              <a:t>Vue.js</a:t>
            </a:r>
            <a:endParaRPr lang="en-GB" dirty="0" smtClean="0"/>
          </a:p>
          <a:p>
            <a:r>
              <a:rPr lang="en-GB" dirty="0" smtClean="0"/>
              <a:t>More on </a:t>
            </a:r>
            <a:r>
              <a:rPr lang="en-GB" dirty="0" err="1" smtClean="0"/>
              <a:t>Vue.js</a:t>
            </a:r>
            <a:endParaRPr lang="en-GB" dirty="0" smtClean="0"/>
          </a:p>
          <a:p>
            <a:r>
              <a:rPr lang="en-GB" dirty="0" smtClean="0"/>
              <a:t>Automated testing using Selenium</a:t>
            </a:r>
            <a:endParaRPr lang="en-GB" dirty="0"/>
          </a:p>
        </p:txBody>
      </p:sp>
    </p:spTree>
    <p:extLst>
      <p:ext uri="{BB962C8B-B14F-4D97-AF65-F5344CB8AC3E}">
        <p14:creationId xmlns:p14="http://schemas.microsoft.com/office/powerpoint/2010/main" val="17285539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Yahoo’s Best </a:t>
            </a:r>
            <a:r>
              <a:rPr lang="en-US" sz="3600" dirty="0"/>
              <a:t>Practice Rules</a:t>
            </a:r>
            <a:br>
              <a:rPr lang="en-US" sz="3600" dirty="0"/>
            </a:br>
            <a:r>
              <a:rPr lang="en-US" sz="3600" dirty="0" smtClean="0"/>
              <a:t>https</a:t>
            </a:r>
            <a:r>
              <a:rPr lang="en-US" sz="3600" dirty="0"/>
              <a:t>://</a:t>
            </a:r>
            <a:r>
              <a:rPr lang="en-US" sz="3600" dirty="0" err="1"/>
              <a:t>developer.yahoo.com</a:t>
            </a:r>
            <a:r>
              <a:rPr lang="en-US" sz="3600" dirty="0"/>
              <a:t>/performance/</a:t>
            </a:r>
            <a:r>
              <a:rPr lang="en-US" sz="3600" dirty="0" err="1"/>
              <a:t>rules.html</a:t>
            </a:r>
            <a:endParaRPr lang="en-US" sz="3600" dirty="0"/>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sz="1800" dirty="0">
                <a:hlinkClick r:id="rId2"/>
              </a:rPr>
              <a:t>Minimize HTTP Requests</a:t>
            </a:r>
            <a:endParaRPr lang="en-US" sz="1800" dirty="0"/>
          </a:p>
          <a:p>
            <a:pPr marL="514350" indent="-514350">
              <a:buFont typeface="+mj-lt"/>
              <a:buAutoNum type="arabicPeriod"/>
            </a:pPr>
            <a:r>
              <a:rPr lang="en-US" sz="1800" dirty="0">
                <a:hlinkClick r:id="rId3"/>
              </a:rPr>
              <a:t>Use a Content Delivery Network</a:t>
            </a:r>
            <a:endParaRPr lang="en-US" sz="1800" dirty="0"/>
          </a:p>
          <a:p>
            <a:pPr marL="514350" indent="-514350">
              <a:buFont typeface="+mj-lt"/>
              <a:buAutoNum type="arabicPeriod"/>
            </a:pPr>
            <a:r>
              <a:rPr lang="en-US" sz="1800" dirty="0">
                <a:hlinkClick r:id="rId4"/>
              </a:rPr>
              <a:t>Avoid empty src or href</a:t>
            </a:r>
            <a:endParaRPr lang="en-US" sz="1800" dirty="0"/>
          </a:p>
          <a:p>
            <a:pPr marL="514350" indent="-514350">
              <a:buFont typeface="+mj-lt"/>
              <a:buAutoNum type="arabicPeriod"/>
            </a:pPr>
            <a:r>
              <a:rPr lang="en-US" sz="1800" dirty="0">
                <a:hlinkClick r:id="rId5"/>
              </a:rPr>
              <a:t>Add an Expires or a Cache-Control Header</a:t>
            </a:r>
            <a:endParaRPr lang="en-US" sz="1800" dirty="0"/>
          </a:p>
          <a:p>
            <a:pPr marL="514350" indent="-514350">
              <a:buFont typeface="+mj-lt"/>
              <a:buAutoNum type="arabicPeriod"/>
            </a:pPr>
            <a:r>
              <a:rPr lang="en-US" sz="1800" dirty="0">
                <a:hlinkClick r:id="rId6"/>
              </a:rPr>
              <a:t>Gzip Components</a:t>
            </a:r>
            <a:endParaRPr lang="en-US" sz="1800" dirty="0"/>
          </a:p>
          <a:p>
            <a:pPr marL="514350" indent="-514350">
              <a:buFont typeface="+mj-lt"/>
              <a:buAutoNum type="arabicPeriod"/>
            </a:pPr>
            <a:r>
              <a:rPr lang="en-US" sz="1800" b="1" dirty="0">
                <a:solidFill>
                  <a:srgbClr val="7030A0"/>
                </a:solidFill>
                <a:hlinkClick r:id="rId7"/>
              </a:rPr>
              <a:t>Put StyleSheets at the Top</a:t>
            </a:r>
            <a:endParaRPr lang="en-US" sz="1800" b="1" dirty="0">
              <a:solidFill>
                <a:srgbClr val="7030A0"/>
              </a:solidFill>
            </a:endParaRPr>
          </a:p>
          <a:p>
            <a:pPr marL="514350" indent="-514350">
              <a:buFont typeface="+mj-lt"/>
              <a:buAutoNum type="arabicPeriod"/>
            </a:pPr>
            <a:r>
              <a:rPr lang="en-US" sz="1800" b="1" dirty="0">
                <a:solidFill>
                  <a:srgbClr val="7030A0"/>
                </a:solidFill>
                <a:hlinkClick r:id="rId8"/>
              </a:rPr>
              <a:t>Put Scripts at the Bottom</a:t>
            </a:r>
            <a:endParaRPr lang="en-US" sz="1800" b="1" dirty="0">
              <a:solidFill>
                <a:srgbClr val="7030A0"/>
              </a:solidFill>
            </a:endParaRPr>
          </a:p>
          <a:p>
            <a:pPr marL="514350" indent="-514350">
              <a:buFont typeface="+mj-lt"/>
              <a:buAutoNum type="arabicPeriod"/>
            </a:pPr>
            <a:r>
              <a:rPr lang="en-US" sz="1800" dirty="0">
                <a:hlinkClick r:id="rId9"/>
              </a:rPr>
              <a:t>Avoid CSS Expressions</a:t>
            </a:r>
            <a:endParaRPr lang="en-US" sz="1800" dirty="0"/>
          </a:p>
          <a:p>
            <a:pPr marL="514350" indent="-514350">
              <a:buFont typeface="+mj-lt"/>
              <a:buAutoNum type="arabicPeriod"/>
            </a:pPr>
            <a:r>
              <a:rPr lang="en-US" sz="1800" b="1" dirty="0">
                <a:solidFill>
                  <a:srgbClr val="7030A0"/>
                </a:solidFill>
                <a:hlinkClick r:id="rId10"/>
              </a:rPr>
              <a:t>Make JavaScript and CSS External</a:t>
            </a:r>
            <a:endParaRPr lang="en-US" sz="1800" b="1" dirty="0">
              <a:solidFill>
                <a:srgbClr val="7030A0"/>
              </a:solidFill>
            </a:endParaRPr>
          </a:p>
          <a:p>
            <a:pPr marL="514350" indent="-514350">
              <a:buFont typeface="+mj-lt"/>
              <a:buAutoNum type="arabicPeriod"/>
            </a:pPr>
            <a:r>
              <a:rPr lang="en-US" sz="1800" dirty="0">
                <a:hlinkClick r:id="rId11"/>
              </a:rPr>
              <a:t>Reduce DNS Lookups</a:t>
            </a:r>
            <a:endParaRPr lang="en-US" sz="1800" dirty="0"/>
          </a:p>
          <a:p>
            <a:pPr marL="514350" indent="-514350">
              <a:buFont typeface="+mj-lt"/>
              <a:buAutoNum type="arabicPeriod"/>
            </a:pPr>
            <a:r>
              <a:rPr lang="en-US" sz="1800" b="1" dirty="0">
                <a:solidFill>
                  <a:srgbClr val="7030A0"/>
                </a:solidFill>
                <a:hlinkClick r:id="rId12"/>
              </a:rPr>
              <a:t>Minify JavaScript and </a:t>
            </a:r>
            <a:r>
              <a:rPr lang="en-US" sz="1800" b="1" dirty="0" smtClean="0">
                <a:solidFill>
                  <a:srgbClr val="7030A0"/>
                </a:solidFill>
                <a:hlinkClick r:id="rId12"/>
              </a:rPr>
              <a:t>CSS</a:t>
            </a:r>
            <a:endParaRPr lang="en-US" sz="1800" b="1" dirty="0">
              <a:solidFill>
                <a:srgbClr val="7030A0"/>
              </a:solidFill>
            </a:endParaRPr>
          </a:p>
        </p:txBody>
      </p:sp>
      <p:sp>
        <p:nvSpPr>
          <p:cNvPr id="4" name="Content Placeholder 3"/>
          <p:cNvSpPr>
            <a:spLocks noGrp="1"/>
          </p:cNvSpPr>
          <p:nvPr>
            <p:ph sz="half" idx="2"/>
          </p:nvPr>
        </p:nvSpPr>
        <p:spPr/>
        <p:txBody>
          <a:bodyPr>
            <a:noAutofit/>
          </a:bodyPr>
          <a:lstStyle/>
          <a:p>
            <a:pPr marL="514350" indent="-514350">
              <a:buFont typeface="+mj-lt"/>
              <a:buAutoNum type="arabicPeriod" startAt="12"/>
            </a:pPr>
            <a:r>
              <a:rPr lang="en-US" sz="1800" dirty="0">
                <a:hlinkClick r:id="rId13"/>
              </a:rPr>
              <a:t>Avoid Redirects</a:t>
            </a:r>
            <a:endParaRPr lang="en-US" sz="1800" dirty="0"/>
          </a:p>
          <a:p>
            <a:pPr marL="514350" indent="-514350">
              <a:buFont typeface="+mj-lt"/>
              <a:buAutoNum type="arabicPeriod" startAt="12"/>
            </a:pPr>
            <a:r>
              <a:rPr lang="en-US" sz="1800" dirty="0">
                <a:hlinkClick r:id="rId14"/>
              </a:rPr>
              <a:t>Remove Duplicate Scripts</a:t>
            </a:r>
            <a:endParaRPr lang="en-US" sz="1800" dirty="0"/>
          </a:p>
          <a:p>
            <a:pPr marL="514350" indent="-514350">
              <a:buFont typeface="+mj-lt"/>
              <a:buAutoNum type="arabicPeriod" startAt="12"/>
            </a:pPr>
            <a:r>
              <a:rPr lang="en-US" sz="1800" dirty="0">
                <a:hlinkClick r:id="rId15"/>
              </a:rPr>
              <a:t>Configure ETags</a:t>
            </a:r>
            <a:endParaRPr lang="en-US" sz="1800" dirty="0"/>
          </a:p>
          <a:p>
            <a:pPr marL="514350" indent="-514350">
              <a:buFont typeface="+mj-lt"/>
              <a:buAutoNum type="arabicPeriod" startAt="12"/>
            </a:pPr>
            <a:r>
              <a:rPr lang="en-US" sz="1800" dirty="0">
                <a:hlinkClick r:id="rId16"/>
              </a:rPr>
              <a:t>Make AJAX Cacheable</a:t>
            </a:r>
            <a:endParaRPr lang="en-US" sz="1800" dirty="0"/>
          </a:p>
          <a:p>
            <a:pPr marL="514350" indent="-514350">
              <a:buFont typeface="+mj-lt"/>
              <a:buAutoNum type="arabicPeriod" startAt="12"/>
            </a:pPr>
            <a:r>
              <a:rPr lang="en-US" sz="1800" dirty="0">
                <a:hlinkClick r:id="rId17"/>
              </a:rPr>
              <a:t>Use GET for AJAX Requests</a:t>
            </a:r>
            <a:endParaRPr lang="en-US" sz="1800" dirty="0"/>
          </a:p>
          <a:p>
            <a:pPr marL="514350" indent="-514350">
              <a:buFont typeface="+mj-lt"/>
              <a:buAutoNum type="arabicPeriod" startAt="12"/>
            </a:pPr>
            <a:r>
              <a:rPr lang="en-US" sz="1800" b="1" dirty="0">
                <a:solidFill>
                  <a:srgbClr val="7030A0"/>
                </a:solidFill>
                <a:hlinkClick r:id="rId18"/>
              </a:rPr>
              <a:t>Reduce the Number of DOM Elements</a:t>
            </a:r>
            <a:endParaRPr lang="en-US" sz="1800" b="1" dirty="0">
              <a:solidFill>
                <a:srgbClr val="7030A0"/>
              </a:solidFill>
            </a:endParaRPr>
          </a:p>
          <a:p>
            <a:pPr marL="514350" indent="-514350">
              <a:buFont typeface="+mj-lt"/>
              <a:buAutoNum type="arabicPeriod" startAt="12"/>
            </a:pPr>
            <a:r>
              <a:rPr lang="en-US" sz="1800" dirty="0">
                <a:hlinkClick r:id="rId19"/>
              </a:rPr>
              <a:t>No 404s</a:t>
            </a:r>
            <a:endParaRPr lang="en-US" sz="1800" dirty="0"/>
          </a:p>
          <a:p>
            <a:pPr marL="514350" indent="-514350">
              <a:buFont typeface="+mj-lt"/>
              <a:buAutoNum type="arabicPeriod" startAt="12"/>
            </a:pPr>
            <a:r>
              <a:rPr lang="en-US" sz="1800" dirty="0">
                <a:hlinkClick r:id="rId20"/>
              </a:rPr>
              <a:t>Reduce Cookie Size</a:t>
            </a:r>
            <a:endParaRPr lang="en-US" sz="1800" dirty="0"/>
          </a:p>
          <a:p>
            <a:pPr marL="514350" indent="-514350">
              <a:buFont typeface="+mj-lt"/>
              <a:buAutoNum type="arabicPeriod" startAt="12"/>
            </a:pPr>
            <a:r>
              <a:rPr lang="en-US" sz="1800" dirty="0">
                <a:hlinkClick r:id="rId21"/>
              </a:rPr>
              <a:t>Use Cookie-Free Domains for Components</a:t>
            </a:r>
            <a:endParaRPr lang="en-US" sz="1800" dirty="0"/>
          </a:p>
          <a:p>
            <a:pPr marL="514350" indent="-514350">
              <a:buFont typeface="+mj-lt"/>
              <a:buAutoNum type="arabicPeriod" startAt="12"/>
            </a:pPr>
            <a:r>
              <a:rPr lang="en-US" sz="1800" dirty="0">
                <a:hlinkClick r:id="rId22"/>
              </a:rPr>
              <a:t>Avoid Filters</a:t>
            </a:r>
            <a:endParaRPr lang="en-US" sz="1800" dirty="0"/>
          </a:p>
          <a:p>
            <a:pPr marL="514350" indent="-514350">
              <a:buFont typeface="+mj-lt"/>
              <a:buAutoNum type="arabicPeriod" startAt="12"/>
            </a:pPr>
            <a:r>
              <a:rPr lang="en-US" sz="1800" dirty="0">
                <a:hlinkClick r:id="rId23"/>
              </a:rPr>
              <a:t>Do Not Scale Images in HTML</a:t>
            </a:r>
            <a:endParaRPr lang="en-US" sz="1800" dirty="0"/>
          </a:p>
          <a:p>
            <a:pPr marL="514350" indent="-514350">
              <a:buFont typeface="+mj-lt"/>
              <a:buAutoNum type="arabicPeriod" startAt="12"/>
            </a:pPr>
            <a:r>
              <a:rPr lang="en-US" sz="1800" dirty="0">
                <a:hlinkClick r:id="rId24"/>
              </a:rPr>
              <a:t>Make favicon.ico Small and Cacheable</a:t>
            </a:r>
            <a:endParaRPr lang="en-US" sz="1800" dirty="0"/>
          </a:p>
        </p:txBody>
      </p:sp>
      <p:sp>
        <p:nvSpPr>
          <p:cNvPr id="5" name="Rectangle 4"/>
          <p:cNvSpPr/>
          <p:nvPr/>
        </p:nvSpPr>
        <p:spPr>
          <a:xfrm>
            <a:off x="10022490" y="6311900"/>
            <a:ext cx="1799019" cy="369332"/>
          </a:xfrm>
          <a:prstGeom prst="rect">
            <a:avLst/>
          </a:prstGeom>
        </p:spPr>
        <p:txBody>
          <a:bodyPr wrap="none">
            <a:spAutoFit/>
          </a:bodyPr>
          <a:lstStyle/>
          <a:p>
            <a:r>
              <a:rPr lang="en-US" dirty="0"/>
              <a:t>http://</a:t>
            </a:r>
            <a:r>
              <a:rPr lang="en-US" dirty="0" err="1"/>
              <a:t>yslow.org</a:t>
            </a:r>
            <a:r>
              <a:rPr lang="en-US" dirty="0"/>
              <a:t>/</a:t>
            </a:r>
          </a:p>
        </p:txBody>
      </p:sp>
    </p:spTree>
    <p:extLst>
      <p:ext uri="{BB962C8B-B14F-4D97-AF65-F5344CB8AC3E}">
        <p14:creationId xmlns:p14="http://schemas.microsoft.com/office/powerpoint/2010/main" val="115101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0" y="1405464"/>
            <a:ext cx="8381534" cy="5452536"/>
          </a:xfrm>
          <a:prstGeom prst="rect">
            <a:avLst/>
          </a:prstGeom>
        </p:spPr>
      </p:pic>
      <p:sp>
        <p:nvSpPr>
          <p:cNvPr id="5" name="Title 4"/>
          <p:cNvSpPr>
            <a:spLocks noGrp="1"/>
          </p:cNvSpPr>
          <p:nvPr>
            <p:ph type="title"/>
          </p:nvPr>
        </p:nvSpPr>
        <p:spPr/>
        <p:txBody>
          <a:bodyPr/>
          <a:lstStyle/>
          <a:p>
            <a:r>
              <a:rPr lang="en-US" dirty="0" smtClean="0"/>
              <a:t>Using </a:t>
            </a:r>
            <a:r>
              <a:rPr lang="en-US" dirty="0" err="1" smtClean="0"/>
              <a:t>Yslow</a:t>
            </a:r>
            <a:r>
              <a:rPr lang="en-US" dirty="0" smtClean="0"/>
              <a:t> on </a:t>
            </a:r>
            <a:r>
              <a:rPr lang="en-US" dirty="0" err="1" smtClean="0"/>
              <a:t>www.bbc.com</a:t>
            </a:r>
            <a:r>
              <a:rPr lang="en-US" dirty="0" smtClean="0"/>
              <a:t>/news</a:t>
            </a:r>
            <a:endParaRPr lang="en-US" dirty="0"/>
          </a:p>
        </p:txBody>
      </p:sp>
    </p:spTree>
    <p:extLst>
      <p:ext uri="{BB962C8B-B14F-4D97-AF65-F5344CB8AC3E}">
        <p14:creationId xmlns:p14="http://schemas.microsoft.com/office/powerpoint/2010/main" val="20697586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of best practice rules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Remember </a:t>
            </a:r>
            <a:r>
              <a:rPr lang="en-US" b="1" dirty="0" smtClean="0">
                <a:solidFill>
                  <a:srgbClr val="7030A0"/>
                </a:solidFill>
              </a:rPr>
              <a:t>user experience</a:t>
            </a:r>
            <a:r>
              <a:rPr lang="en-US" dirty="0" smtClean="0"/>
              <a:t>.</a:t>
            </a:r>
          </a:p>
          <a:p>
            <a:endParaRPr lang="en-US" dirty="0" smtClean="0"/>
          </a:p>
          <a:p>
            <a:r>
              <a:rPr lang="en-US" dirty="0" smtClean="0"/>
              <a:t>Put stylesheets at the top of the page (in the HEAD)</a:t>
            </a:r>
          </a:p>
          <a:p>
            <a:pPr lvl="1"/>
            <a:r>
              <a:rPr lang="en-US" dirty="0" smtClean="0"/>
              <a:t>This allows the page to render progressively</a:t>
            </a:r>
          </a:p>
          <a:p>
            <a:r>
              <a:rPr lang="en-US" dirty="0" smtClean="0"/>
              <a:t>Put scripts at the bottom of the page</a:t>
            </a:r>
          </a:p>
          <a:p>
            <a:pPr lvl="1"/>
            <a:r>
              <a:rPr lang="en-US" dirty="0"/>
              <a:t>S</a:t>
            </a:r>
            <a:r>
              <a:rPr lang="en-US" dirty="0" smtClean="0"/>
              <a:t>cripts block parallel downloads</a:t>
            </a:r>
          </a:p>
          <a:p>
            <a:r>
              <a:rPr lang="en-US" dirty="0" smtClean="0"/>
              <a:t>Make JavaScript and CSS external</a:t>
            </a:r>
          </a:p>
          <a:p>
            <a:pPr lvl="1"/>
            <a:r>
              <a:rPr lang="en-US" dirty="0" smtClean="0"/>
              <a:t>External files are cached; inline code is not.</a:t>
            </a:r>
          </a:p>
          <a:p>
            <a:r>
              <a:rPr lang="en-US" dirty="0" smtClean="0"/>
              <a:t>Minify JavaScript and CSS</a:t>
            </a:r>
          </a:p>
          <a:p>
            <a:pPr lvl="1"/>
            <a:r>
              <a:rPr lang="en-US" dirty="0" smtClean="0"/>
              <a:t>Remove unnecessary characters from code to reduce size (~21%) and hence speed up download</a:t>
            </a:r>
          </a:p>
          <a:p>
            <a:r>
              <a:rPr lang="en-US" dirty="0" smtClean="0"/>
              <a:t>Reduce DOM elements e.g. </a:t>
            </a:r>
            <a:r>
              <a:rPr lang="en-US" dirty="0" smtClean="0">
                <a:latin typeface="Courier New" charset="0"/>
                <a:ea typeface="Courier New" charset="0"/>
                <a:cs typeface="Courier New" charset="0"/>
              </a:rPr>
              <a:t>&lt;div&gt; </a:t>
            </a:r>
            <a:r>
              <a:rPr lang="en-US" dirty="0" smtClean="0"/>
              <a:t>elements</a:t>
            </a:r>
          </a:p>
          <a:p>
            <a:pPr lvl="1"/>
            <a:r>
              <a:rPr lang="en-US" dirty="0" smtClean="0"/>
              <a:t>To check number of DOM elements:</a:t>
            </a:r>
            <a:br>
              <a:rPr lang="en-US" dirty="0" smtClean="0"/>
            </a:br>
            <a:r>
              <a:rPr lang="en-US" dirty="0" err="1" smtClean="0">
                <a:latin typeface="Courier New" charset="0"/>
                <a:ea typeface="Courier New" charset="0"/>
                <a:cs typeface="Courier New" charset="0"/>
              </a:rPr>
              <a:t>document.getElementsByTagName</a:t>
            </a:r>
            <a:r>
              <a:rPr lang="en-US" dirty="0">
                <a:latin typeface="Courier New" charset="0"/>
                <a:ea typeface="Courier New" charset="0"/>
                <a:cs typeface="Courier New" charset="0"/>
              </a:rPr>
              <a:t>('*').</a:t>
            </a:r>
            <a:r>
              <a:rPr lang="en-US" dirty="0" smtClean="0">
                <a:latin typeface="Courier New" charset="0"/>
                <a:ea typeface="Courier New" charset="0"/>
                <a:cs typeface="Courier New" charset="0"/>
              </a:rPr>
              <a:t>length</a:t>
            </a:r>
            <a:r>
              <a:rPr lang="en-US" dirty="0"/>
              <a:t/>
            </a:r>
            <a:br>
              <a:rPr lang="en-US" dirty="0"/>
            </a:br>
            <a:r>
              <a:rPr lang="en-US" dirty="0" smtClean="0"/>
              <a:t>at console</a:t>
            </a:r>
          </a:p>
        </p:txBody>
      </p:sp>
    </p:spTree>
    <p:extLst>
      <p:ext uri="{BB962C8B-B14F-4D97-AF65-F5344CB8AC3E}">
        <p14:creationId xmlns:p14="http://schemas.microsoft.com/office/powerpoint/2010/main" val="9602798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3318210"/>
              </p:ext>
            </p:extLst>
          </p:nvPr>
        </p:nvGraphicFramePr>
        <p:xfrm>
          <a:off x="838200" y="1825625"/>
          <a:ext cx="5257800" cy="2225040"/>
        </p:xfrm>
        <a:graphic>
          <a:graphicData uri="http://schemas.openxmlformats.org/drawingml/2006/table">
            <a:tbl>
              <a:tblPr firstRow="1" bandRow="1">
                <a:tableStyleId>{5C22544A-7EE6-4342-B048-85BDC9FD1C3A}</a:tableStyleId>
              </a:tblPr>
              <a:tblGrid>
                <a:gridCol w="3750733"/>
                <a:gridCol w="1507067"/>
              </a:tblGrid>
              <a:tr h="370840">
                <a:tc>
                  <a:txBody>
                    <a:bodyPr/>
                    <a:lstStyle/>
                    <a:p>
                      <a:r>
                        <a:rPr lang="en-US" dirty="0" smtClean="0"/>
                        <a:t>Website</a:t>
                      </a:r>
                      <a:endParaRPr lang="en-US" dirty="0"/>
                    </a:p>
                  </a:txBody>
                  <a:tcPr/>
                </a:tc>
                <a:tc>
                  <a:txBody>
                    <a:bodyPr/>
                    <a:lstStyle/>
                    <a:p>
                      <a:r>
                        <a:rPr lang="en-US" dirty="0" smtClean="0"/>
                        <a:t>DOM count</a:t>
                      </a:r>
                      <a:endParaRPr lang="en-US" dirty="0"/>
                    </a:p>
                  </a:txBody>
                  <a:tcPr/>
                </a:tc>
              </a:tr>
              <a:tr h="370840">
                <a:tc>
                  <a:txBody>
                    <a:bodyPr/>
                    <a:lstStyle/>
                    <a:p>
                      <a:r>
                        <a:rPr lang="en-US" dirty="0" err="1" smtClean="0"/>
                        <a:t>www.bbc.com</a:t>
                      </a:r>
                      <a:r>
                        <a:rPr lang="en-US" dirty="0" smtClean="0"/>
                        <a:t>/news</a:t>
                      </a:r>
                      <a:endParaRPr lang="en-US" dirty="0"/>
                    </a:p>
                  </a:txBody>
                  <a:tcPr/>
                </a:tc>
                <a:tc>
                  <a:txBody>
                    <a:bodyPr/>
                    <a:lstStyle/>
                    <a:p>
                      <a:pPr algn="r"/>
                      <a:r>
                        <a:rPr lang="en-US" dirty="0" smtClean="0"/>
                        <a:t>2298</a:t>
                      </a:r>
                      <a:endParaRPr lang="en-US" dirty="0"/>
                    </a:p>
                  </a:txBody>
                  <a:tcPr/>
                </a:tc>
              </a:tr>
              <a:tr h="370840">
                <a:tc>
                  <a:txBody>
                    <a:bodyPr/>
                    <a:lstStyle/>
                    <a:p>
                      <a:r>
                        <a:rPr lang="en-US" dirty="0" err="1" smtClean="0"/>
                        <a:t>Facebook.com</a:t>
                      </a:r>
                      <a:endParaRPr lang="en-US" dirty="0"/>
                    </a:p>
                  </a:txBody>
                  <a:tcPr/>
                </a:tc>
                <a:tc>
                  <a:txBody>
                    <a:bodyPr/>
                    <a:lstStyle/>
                    <a:p>
                      <a:pPr algn="r"/>
                      <a:r>
                        <a:rPr lang="en-US" dirty="0" smtClean="0"/>
                        <a:t>1570</a:t>
                      </a:r>
                      <a:endParaRPr lang="en-US" dirty="0"/>
                    </a:p>
                  </a:txBody>
                  <a:tcPr/>
                </a:tc>
              </a:tr>
              <a:tr h="370840">
                <a:tc>
                  <a:txBody>
                    <a:bodyPr/>
                    <a:lstStyle/>
                    <a:p>
                      <a:r>
                        <a:rPr lang="en-US" dirty="0" err="1" smtClean="0"/>
                        <a:t>Facebook.com</a:t>
                      </a:r>
                      <a:r>
                        <a:rPr lang="en-US" baseline="0" dirty="0" smtClean="0"/>
                        <a:t> with a few scrolls</a:t>
                      </a:r>
                      <a:endParaRPr lang="en-US" dirty="0"/>
                    </a:p>
                  </a:txBody>
                  <a:tcPr/>
                </a:tc>
                <a:tc>
                  <a:txBody>
                    <a:bodyPr/>
                    <a:lstStyle/>
                    <a:p>
                      <a:pPr algn="r"/>
                      <a:r>
                        <a:rPr lang="en-US" dirty="0" smtClean="0"/>
                        <a:t>8300</a:t>
                      </a:r>
                      <a:endParaRPr lang="en-US" dirty="0"/>
                    </a:p>
                  </a:txBody>
                  <a:tcPr/>
                </a:tc>
              </a:tr>
              <a:tr h="370840">
                <a:tc>
                  <a:txBody>
                    <a:bodyPr/>
                    <a:lstStyle/>
                    <a:p>
                      <a:r>
                        <a:rPr lang="en-US" dirty="0" smtClean="0"/>
                        <a:t>Yahoo</a:t>
                      </a:r>
                      <a:r>
                        <a:rPr lang="en-US" baseline="0" dirty="0" smtClean="0"/>
                        <a:t> performance site</a:t>
                      </a:r>
                      <a:endParaRPr lang="en-US" dirty="0"/>
                    </a:p>
                  </a:txBody>
                  <a:tcPr/>
                </a:tc>
                <a:tc>
                  <a:txBody>
                    <a:bodyPr/>
                    <a:lstStyle/>
                    <a:p>
                      <a:pPr algn="r"/>
                      <a:r>
                        <a:rPr lang="en-US" dirty="0" smtClean="0"/>
                        <a:t>700</a:t>
                      </a:r>
                      <a:endParaRPr lang="en-US" dirty="0"/>
                    </a:p>
                  </a:txBody>
                  <a:tcPr/>
                </a:tc>
              </a:tr>
              <a:tr h="370840">
                <a:tc>
                  <a:txBody>
                    <a:bodyPr/>
                    <a:lstStyle/>
                    <a:p>
                      <a:r>
                        <a:rPr lang="en-US" dirty="0" err="1" smtClean="0"/>
                        <a:t>Trademe.co.nz</a:t>
                      </a:r>
                      <a:endParaRPr lang="en-US" dirty="0"/>
                    </a:p>
                  </a:txBody>
                  <a:tcPr/>
                </a:tc>
                <a:tc>
                  <a:txBody>
                    <a:bodyPr/>
                    <a:lstStyle/>
                    <a:p>
                      <a:pPr algn="r"/>
                      <a:r>
                        <a:rPr lang="en-US" dirty="0" smtClean="0"/>
                        <a:t>3200</a:t>
                      </a:r>
                      <a:endParaRPr lang="en-US" dirty="0"/>
                    </a:p>
                  </a:txBody>
                  <a:tcPr/>
                </a:tc>
              </a:tr>
            </a:tbl>
          </a:graphicData>
        </a:graphic>
      </p:graphicFrame>
      <p:sp>
        <p:nvSpPr>
          <p:cNvPr id="3" name="TextBox 2"/>
          <p:cNvSpPr txBox="1"/>
          <p:nvPr/>
        </p:nvSpPr>
        <p:spPr>
          <a:xfrm>
            <a:off x="838200" y="4333461"/>
            <a:ext cx="7742825" cy="1200329"/>
          </a:xfrm>
          <a:prstGeom prst="rect">
            <a:avLst/>
          </a:prstGeom>
          <a:noFill/>
        </p:spPr>
        <p:txBody>
          <a:bodyPr wrap="none" rtlCol="0">
            <a:spAutoFit/>
          </a:bodyPr>
          <a:lstStyle/>
          <a:p>
            <a:r>
              <a:rPr lang="en-US" sz="2400" dirty="0" smtClean="0"/>
              <a:t>Load page</a:t>
            </a:r>
          </a:p>
          <a:p>
            <a:r>
              <a:rPr lang="en-US" sz="2400" dirty="0" smtClean="0"/>
              <a:t>Open JavaScript console</a:t>
            </a:r>
          </a:p>
          <a:p>
            <a:r>
              <a:rPr lang="en-US" sz="2400" dirty="0" err="1">
                <a:latin typeface="Courier New" charset="0"/>
                <a:ea typeface="Courier New" charset="0"/>
                <a:cs typeface="Courier New" charset="0"/>
              </a:rPr>
              <a:t>document.getElementsByTagName</a:t>
            </a:r>
            <a:r>
              <a:rPr lang="en-US" sz="2400" dirty="0">
                <a:latin typeface="Courier New" charset="0"/>
                <a:ea typeface="Courier New" charset="0"/>
                <a:cs typeface="Courier New" charset="0"/>
              </a:rPr>
              <a:t>('*').length</a:t>
            </a:r>
            <a:endParaRPr lang="en-US" sz="2400" dirty="0"/>
          </a:p>
        </p:txBody>
      </p:sp>
    </p:spTree>
    <p:extLst>
      <p:ext uri="{BB962C8B-B14F-4D97-AF65-F5344CB8AC3E}">
        <p14:creationId xmlns:p14="http://schemas.microsoft.com/office/powerpoint/2010/main" val="1161478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aspects of performance:</a:t>
            </a:r>
            <a:br>
              <a:rPr lang="en-US" dirty="0" smtClean="0"/>
            </a:br>
            <a:r>
              <a:rPr lang="en-US" dirty="0" smtClean="0"/>
              <a:t>Lazy loading </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989865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Lazy loading</a:t>
            </a:r>
            <a:endParaRPr lang="en-US" dirty="0"/>
          </a:p>
        </p:txBody>
      </p:sp>
      <p:sp>
        <p:nvSpPr>
          <p:cNvPr id="6" name="Content Placeholder 5"/>
          <p:cNvSpPr>
            <a:spLocks noGrp="1"/>
          </p:cNvSpPr>
          <p:nvPr>
            <p:ph sz="half" idx="1"/>
          </p:nvPr>
        </p:nvSpPr>
        <p:spPr>
          <a:ln>
            <a:solidFill>
              <a:srgbClr val="7030A0"/>
            </a:solidFill>
          </a:ln>
        </p:spPr>
        <p:txBody>
          <a:bodyPr>
            <a:normAutofit fontScale="85000" lnSpcReduction="20000"/>
          </a:bodyPr>
          <a:lstStyle/>
          <a:p>
            <a:r>
              <a:rPr lang="en-US" dirty="0" smtClean="0"/>
              <a:t>also </a:t>
            </a:r>
            <a:r>
              <a:rPr lang="en-US" dirty="0"/>
              <a:t>known as </a:t>
            </a:r>
            <a:r>
              <a:rPr lang="en-US" i="1" dirty="0"/>
              <a:t>i</a:t>
            </a:r>
            <a:r>
              <a:rPr lang="en-US" i="1" dirty="0" smtClean="0"/>
              <a:t>nfinite </a:t>
            </a:r>
            <a:r>
              <a:rPr lang="en-US" i="1" dirty="0"/>
              <a:t>scrolling,</a:t>
            </a:r>
            <a:r>
              <a:rPr lang="en-US" dirty="0"/>
              <a:t> </a:t>
            </a:r>
            <a:r>
              <a:rPr lang="en-US" i="1" dirty="0"/>
              <a:t>endless scrolling,</a:t>
            </a:r>
            <a:r>
              <a:rPr lang="en-US" dirty="0"/>
              <a:t> </a:t>
            </a:r>
            <a:r>
              <a:rPr lang="en-US" i="1" dirty="0" smtClean="0"/>
              <a:t>auto pager</a:t>
            </a:r>
            <a:r>
              <a:rPr lang="en-US" i="1" dirty="0"/>
              <a:t>,</a:t>
            </a:r>
            <a:r>
              <a:rPr lang="en-US" dirty="0"/>
              <a:t> </a:t>
            </a:r>
            <a:r>
              <a:rPr lang="en-US" i="1" dirty="0"/>
              <a:t>endless pages,</a:t>
            </a:r>
            <a:r>
              <a:rPr lang="en-US" dirty="0"/>
              <a:t> etc.; </a:t>
            </a:r>
            <a:endParaRPr lang="en-US" dirty="0" smtClean="0"/>
          </a:p>
          <a:p>
            <a:r>
              <a:rPr lang="en-US" dirty="0" smtClean="0"/>
              <a:t>the </a:t>
            </a:r>
            <a:r>
              <a:rPr lang="en-US" dirty="0"/>
              <a:t>ability to load content via </a:t>
            </a:r>
            <a:r>
              <a:rPr lang="en-US" b="1" dirty="0">
                <a:solidFill>
                  <a:srgbClr val="7030A0"/>
                </a:solidFill>
              </a:rPr>
              <a:t>AJAX</a:t>
            </a:r>
            <a:r>
              <a:rPr lang="en-US" dirty="0"/>
              <a:t> within the current page or content area as you scroll down. </a:t>
            </a:r>
            <a:endParaRPr lang="en-US" dirty="0" smtClean="0"/>
          </a:p>
          <a:p>
            <a:r>
              <a:rPr lang="en-US" dirty="0"/>
              <a:t>t</a:t>
            </a:r>
            <a:r>
              <a:rPr lang="en-US" dirty="0" smtClean="0"/>
              <a:t>raditionally, relies on</a:t>
            </a:r>
          </a:p>
          <a:p>
            <a:pPr lvl="1"/>
            <a:r>
              <a:rPr lang="en-US" dirty="0" smtClean="0"/>
              <a:t>Scroll event, or</a:t>
            </a:r>
          </a:p>
          <a:p>
            <a:pPr lvl="1"/>
            <a:r>
              <a:rPr lang="en-US" dirty="0" smtClean="0"/>
              <a:t>Periodic timer, and therefore</a:t>
            </a:r>
          </a:p>
          <a:p>
            <a:r>
              <a:rPr lang="en-US" dirty="0"/>
              <a:t>f</a:t>
            </a:r>
            <a:r>
              <a:rPr lang="en-US" dirty="0" smtClean="0"/>
              <a:t>orces browser to re-layout page</a:t>
            </a:r>
          </a:p>
          <a:p>
            <a:endParaRPr lang="en-US" dirty="0" smtClean="0"/>
          </a:p>
          <a:p>
            <a:r>
              <a:rPr lang="is-IS" dirty="0" smtClean="0"/>
              <a:t>… which brings us to IntersectionObserver API...</a:t>
            </a:r>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6199337" y="1825625"/>
            <a:ext cx="5127326" cy="4351338"/>
          </a:xfrm>
          <a:prstGeom prst="rect">
            <a:avLst/>
          </a:prstGeom>
        </p:spPr>
      </p:pic>
    </p:spTree>
    <p:extLst>
      <p:ext uri="{BB962C8B-B14F-4D97-AF65-F5344CB8AC3E}">
        <p14:creationId xmlns:p14="http://schemas.microsoft.com/office/powerpoint/2010/main" val="1213320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Lazy Loading and </a:t>
            </a:r>
            <a:r>
              <a:rPr lang="en-US" dirty="0" err="1" smtClean="0">
                <a:latin typeface="Courier New" charset="0"/>
                <a:ea typeface="Courier New" charset="0"/>
                <a:cs typeface="Courier New" charset="0"/>
              </a:rPr>
              <a:t>IntersectionObserver</a:t>
            </a:r>
            <a:r>
              <a:rPr lang="en-US" dirty="0" smtClean="0"/>
              <a:t> API</a:t>
            </a:r>
            <a:endParaRPr lang="en-US" dirty="0"/>
          </a:p>
        </p:txBody>
      </p:sp>
      <p:sp>
        <p:nvSpPr>
          <p:cNvPr id="5" name="Text Placeholder 4"/>
          <p:cNvSpPr>
            <a:spLocks noGrp="1"/>
          </p:cNvSpPr>
          <p:nvPr>
            <p:ph type="body" idx="1"/>
          </p:nvPr>
        </p:nvSpPr>
        <p:spPr/>
        <p:txBody>
          <a:bodyPr/>
          <a:lstStyle/>
          <a:p>
            <a:r>
              <a:rPr lang="en-US" dirty="0"/>
              <a:t>Intersection Observer API</a:t>
            </a:r>
          </a:p>
        </p:txBody>
      </p:sp>
      <p:sp>
        <p:nvSpPr>
          <p:cNvPr id="6" name="Content Placeholder 5"/>
          <p:cNvSpPr>
            <a:spLocks noGrp="1"/>
          </p:cNvSpPr>
          <p:nvPr>
            <p:ph sz="half" idx="2"/>
          </p:nvPr>
        </p:nvSpPr>
        <p:spPr/>
        <p:txBody>
          <a:bodyPr>
            <a:normAutofit fontScale="92500" lnSpcReduction="20000"/>
          </a:bodyPr>
          <a:lstStyle/>
          <a:p>
            <a:r>
              <a:rPr lang="en-US" dirty="0" smtClean="0"/>
              <a:t>Lets code </a:t>
            </a:r>
            <a:r>
              <a:rPr lang="en-US" dirty="0"/>
              <a:t>register a callback </a:t>
            </a:r>
            <a:r>
              <a:rPr lang="en-US" dirty="0" smtClean="0"/>
              <a:t>function</a:t>
            </a:r>
            <a:r>
              <a:rPr lang="is-IS" dirty="0" smtClean="0"/>
              <a:t>…</a:t>
            </a:r>
            <a:endParaRPr lang="en-US" dirty="0" smtClean="0"/>
          </a:p>
          <a:p>
            <a:r>
              <a:rPr lang="is-IS" dirty="0" smtClean="0"/>
              <a:t>… </a:t>
            </a:r>
            <a:r>
              <a:rPr lang="en-US" dirty="0" smtClean="0"/>
              <a:t>that </a:t>
            </a:r>
            <a:r>
              <a:rPr lang="en-US" dirty="0"/>
              <a:t>is executed whenever an </a:t>
            </a:r>
            <a:r>
              <a:rPr lang="en-US" dirty="0" smtClean="0"/>
              <a:t>element</a:t>
            </a:r>
          </a:p>
          <a:p>
            <a:pPr lvl="1"/>
            <a:r>
              <a:rPr lang="en-US" dirty="0" smtClean="0"/>
              <a:t>that the code wishes </a:t>
            </a:r>
            <a:r>
              <a:rPr lang="en-US" dirty="0"/>
              <a:t>to </a:t>
            </a:r>
            <a:r>
              <a:rPr lang="en-US" dirty="0" smtClean="0"/>
              <a:t>monitor,</a:t>
            </a:r>
          </a:p>
          <a:p>
            <a:r>
              <a:rPr lang="en-US" dirty="0" smtClean="0"/>
              <a:t>enters </a:t>
            </a:r>
            <a:r>
              <a:rPr lang="en-US" dirty="0"/>
              <a:t>or exits another </a:t>
            </a:r>
            <a:r>
              <a:rPr lang="en-US" dirty="0" smtClean="0"/>
              <a:t>element, or </a:t>
            </a:r>
            <a:r>
              <a:rPr lang="en-US" dirty="0"/>
              <a:t>the </a:t>
            </a:r>
            <a:r>
              <a:rPr lang="en-US" dirty="0" smtClean="0">
                <a:hlinkClick r:id="rId2" tooltip="viewport: A viewport represents a polygonal (normally rectangular) area in computer graphics that is currently being viewed. In web browser terms, it refers to the part of the document you're viewing which is currently visible in its window. Content outside the viewport is currently not displayed onscreen."/>
              </a:rPr>
              <a:t>viewport</a:t>
            </a:r>
            <a:r>
              <a:rPr lang="en-US" dirty="0" smtClean="0"/>
              <a:t>;</a:t>
            </a:r>
            <a:br>
              <a:rPr lang="en-US" dirty="0" smtClean="0"/>
            </a:br>
            <a:r>
              <a:rPr lang="en-US" dirty="0" smtClean="0"/>
              <a:t>or</a:t>
            </a:r>
          </a:p>
          <a:p>
            <a:r>
              <a:rPr lang="en-US" dirty="0" smtClean="0"/>
              <a:t>when </a:t>
            </a:r>
            <a:r>
              <a:rPr lang="en-US" dirty="0"/>
              <a:t>the amount by which the two intersect changes by a requested amount.</a:t>
            </a:r>
          </a:p>
        </p:txBody>
      </p:sp>
      <p:sp>
        <p:nvSpPr>
          <p:cNvPr id="7" name="Text Placeholder 6"/>
          <p:cNvSpPr>
            <a:spLocks noGrp="1"/>
          </p:cNvSpPr>
          <p:nvPr>
            <p:ph type="body" sz="quarter" idx="3"/>
          </p:nvPr>
        </p:nvSpPr>
        <p:spPr/>
        <p:txBody>
          <a:bodyPr/>
          <a:lstStyle/>
          <a:p>
            <a:r>
              <a:rPr lang="en-US" dirty="0" smtClean="0"/>
              <a:t>Definition: Viewport</a:t>
            </a:r>
            <a:endParaRPr lang="en-US" dirty="0"/>
          </a:p>
        </p:txBody>
      </p:sp>
      <p:sp>
        <p:nvSpPr>
          <p:cNvPr id="8" name="Content Placeholder 7"/>
          <p:cNvSpPr>
            <a:spLocks noGrp="1"/>
          </p:cNvSpPr>
          <p:nvPr>
            <p:ph sz="quarter" idx="4"/>
          </p:nvPr>
        </p:nvSpPr>
        <p:spPr/>
        <p:txBody>
          <a:bodyPr>
            <a:normAutofit lnSpcReduction="10000"/>
          </a:bodyPr>
          <a:lstStyle/>
          <a:p>
            <a:r>
              <a:rPr lang="en-US" dirty="0" smtClean="0"/>
              <a:t>an area </a:t>
            </a:r>
            <a:r>
              <a:rPr lang="en-US" dirty="0"/>
              <a:t>in computer graphics that is currently being </a:t>
            </a:r>
            <a:r>
              <a:rPr lang="en-US" dirty="0" smtClean="0"/>
              <a:t>viewed.</a:t>
            </a:r>
          </a:p>
          <a:p>
            <a:r>
              <a:rPr lang="en-US" dirty="0" smtClean="0"/>
              <a:t>In web </a:t>
            </a:r>
            <a:r>
              <a:rPr lang="en-US" dirty="0"/>
              <a:t>browser terms, it refers to the part of the document you're viewing which is currently visible in its </a:t>
            </a:r>
            <a:r>
              <a:rPr lang="en-US" dirty="0" smtClean="0"/>
              <a:t>window.</a:t>
            </a:r>
          </a:p>
          <a:p>
            <a:r>
              <a:rPr lang="en-US" dirty="0" smtClean="0"/>
              <a:t>Content </a:t>
            </a:r>
            <a:r>
              <a:rPr lang="en-US" dirty="0"/>
              <a:t>outside the viewport is currently not displayed onscreen.</a:t>
            </a:r>
          </a:p>
        </p:txBody>
      </p:sp>
      <p:sp>
        <p:nvSpPr>
          <p:cNvPr id="9" name="TextBox 8"/>
          <p:cNvSpPr txBox="1"/>
          <p:nvPr/>
        </p:nvSpPr>
        <p:spPr>
          <a:xfrm rot="18777217">
            <a:off x="9309418" y="981582"/>
            <a:ext cx="2386807" cy="584775"/>
          </a:xfrm>
          <a:prstGeom prst="rect">
            <a:avLst/>
          </a:prstGeom>
          <a:solidFill>
            <a:schemeClr val="accent4"/>
          </a:solidFill>
        </p:spPr>
        <p:txBody>
          <a:bodyPr wrap="none" rtlCol="0">
            <a:spAutoFit/>
          </a:bodyPr>
          <a:lstStyle/>
          <a:p>
            <a:r>
              <a:rPr lang="en-US" sz="3200" smtClean="0">
                <a:solidFill>
                  <a:srgbClr val="FF0000"/>
                </a:solidFill>
              </a:rPr>
              <a:t>experimental</a:t>
            </a:r>
            <a:endParaRPr lang="en-US" sz="3200">
              <a:solidFill>
                <a:srgbClr val="FF0000"/>
              </a:solidFill>
            </a:endParaRPr>
          </a:p>
        </p:txBody>
      </p:sp>
    </p:spTree>
    <p:extLst>
      <p:ext uri="{BB962C8B-B14F-4D97-AF65-F5344CB8AC3E}">
        <p14:creationId xmlns:p14="http://schemas.microsoft.com/office/powerpoint/2010/main" val="15722524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42456" y="914400"/>
            <a:ext cx="3124200" cy="471114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42456" y="1643270"/>
            <a:ext cx="3124200" cy="12390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631148" y="3085308"/>
            <a:ext cx="2266454" cy="369332"/>
          </a:xfrm>
          <a:prstGeom prst="rect">
            <a:avLst/>
          </a:prstGeom>
          <a:noFill/>
        </p:spPr>
        <p:txBody>
          <a:bodyPr wrap="none" rtlCol="0">
            <a:spAutoFit/>
          </a:bodyPr>
          <a:lstStyle/>
          <a:p>
            <a:r>
              <a:rPr lang="en-US" dirty="0" smtClean="0"/>
              <a:t>The whole (web) page</a:t>
            </a:r>
            <a:endParaRPr lang="en-US" dirty="0"/>
          </a:p>
        </p:txBody>
      </p:sp>
      <p:sp>
        <p:nvSpPr>
          <p:cNvPr id="11" name="Right Brace 10"/>
          <p:cNvSpPr/>
          <p:nvPr/>
        </p:nvSpPr>
        <p:spPr>
          <a:xfrm>
            <a:off x="8879088" y="914400"/>
            <a:ext cx="539628" cy="471114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a:off x="5045495" y="1643270"/>
            <a:ext cx="254839" cy="12390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2461323" y="1939643"/>
            <a:ext cx="2491008" cy="646331"/>
          </a:xfrm>
          <a:prstGeom prst="rect">
            <a:avLst/>
          </a:prstGeom>
          <a:noFill/>
        </p:spPr>
        <p:txBody>
          <a:bodyPr wrap="square" rtlCol="0">
            <a:spAutoFit/>
          </a:bodyPr>
          <a:lstStyle/>
          <a:p>
            <a:r>
              <a:rPr lang="en-US" dirty="0" smtClean="0"/>
              <a:t>Area of page being view </a:t>
            </a:r>
            <a:r>
              <a:rPr lang="en-US" smtClean="0"/>
              <a:t>on screen (Viewport)</a:t>
            </a:r>
            <a:endParaRPr lang="en-US" dirty="0"/>
          </a:p>
        </p:txBody>
      </p:sp>
      <p:sp>
        <p:nvSpPr>
          <p:cNvPr id="14" name="Rectangle 13"/>
          <p:cNvSpPr/>
          <p:nvPr/>
        </p:nvSpPr>
        <p:spPr>
          <a:xfrm>
            <a:off x="7251986" y="3611218"/>
            <a:ext cx="914400" cy="9144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37089" y="6428170"/>
            <a:ext cx="8750277" cy="369332"/>
          </a:xfrm>
          <a:prstGeom prst="rect">
            <a:avLst/>
          </a:prstGeom>
        </p:spPr>
        <p:txBody>
          <a:bodyPr wrap="square">
            <a:spAutoFit/>
          </a:bodyPr>
          <a:lstStyle/>
          <a:p>
            <a:r>
              <a:rPr lang="en-US" smtClean="0"/>
              <a:t>https</a:t>
            </a:r>
            <a:r>
              <a:rPr lang="en-US" dirty="0"/>
              <a:t>://</a:t>
            </a:r>
            <a:r>
              <a:rPr lang="en-US" dirty="0" err="1"/>
              <a:t>developer.mozilla.org</a:t>
            </a:r>
            <a:r>
              <a:rPr lang="en-US" dirty="0"/>
              <a:t>/</a:t>
            </a:r>
            <a:r>
              <a:rPr lang="en-US" dirty="0" err="1"/>
              <a:t>en</a:t>
            </a:r>
            <a:r>
              <a:rPr lang="en-US" dirty="0"/>
              <a:t>-US/docs/Web/API/</a:t>
            </a:r>
            <a:r>
              <a:rPr lang="en-US" dirty="0" err="1"/>
              <a:t>Intersection_Observer_API</a:t>
            </a:r>
            <a:endParaRPr lang="en-US" dirty="0"/>
          </a:p>
        </p:txBody>
      </p:sp>
      <p:sp>
        <p:nvSpPr>
          <p:cNvPr id="16" name="TextBox 15"/>
          <p:cNvSpPr txBox="1"/>
          <p:nvPr/>
        </p:nvSpPr>
        <p:spPr>
          <a:xfrm>
            <a:off x="6089554" y="3611218"/>
            <a:ext cx="1261822" cy="646331"/>
          </a:xfrm>
          <a:prstGeom prst="rect">
            <a:avLst/>
          </a:prstGeom>
          <a:noFill/>
        </p:spPr>
        <p:txBody>
          <a:bodyPr wrap="square" rtlCol="0">
            <a:spAutoFit/>
          </a:bodyPr>
          <a:lstStyle/>
          <a:p>
            <a:r>
              <a:rPr lang="en-US" dirty="0" smtClean="0"/>
              <a:t>Element-of-interest</a:t>
            </a:r>
            <a:endParaRPr lang="en-US" dirty="0"/>
          </a:p>
        </p:txBody>
      </p:sp>
      <p:sp>
        <p:nvSpPr>
          <p:cNvPr id="17" name="Rectangle 16"/>
          <p:cNvSpPr/>
          <p:nvPr/>
        </p:nvSpPr>
        <p:spPr>
          <a:xfrm>
            <a:off x="140645" y="3468253"/>
            <a:ext cx="5448639" cy="1200329"/>
          </a:xfrm>
          <a:prstGeom prst="rect">
            <a:avLst/>
          </a:prstGeom>
        </p:spPr>
        <p:txBody>
          <a:bodyPr wrap="square">
            <a:spAutoFit/>
          </a:bodyPr>
          <a:lstStyle/>
          <a:p>
            <a:r>
              <a:rPr lang="en-US" dirty="0" smtClean="0">
                <a:latin typeface="Courier New" charset="0"/>
                <a:ea typeface="Courier New" charset="0"/>
                <a:cs typeface="Courier New" charset="0"/>
              </a:rPr>
              <a:t>...</a:t>
            </a:r>
          </a:p>
          <a:p>
            <a:r>
              <a:rPr lang="en-US" dirty="0" smtClean="0">
                <a:latin typeface="Courier New" charset="0"/>
                <a:ea typeface="Courier New" charset="0"/>
                <a:cs typeface="Courier New" charset="0"/>
              </a:rPr>
              <a:t>observer </a:t>
            </a:r>
            <a:r>
              <a:rPr lang="en-US" dirty="0">
                <a:solidFill>
                  <a:srgbClr val="A67F59"/>
                </a:solidFill>
                <a:latin typeface="Courier New" charset="0"/>
                <a:ea typeface="Courier New" charset="0"/>
                <a:cs typeface="Courier New" charset="0"/>
              </a:rPr>
              <a:t>=</a:t>
            </a:r>
            <a:r>
              <a:rPr lang="en-US" dirty="0">
                <a:latin typeface="Courier New" charset="0"/>
                <a:ea typeface="Courier New" charset="0"/>
                <a:cs typeface="Courier New" charset="0"/>
              </a:rPr>
              <a:t> </a:t>
            </a:r>
            <a:r>
              <a:rPr lang="en-US" dirty="0">
                <a:solidFill>
                  <a:srgbClr val="0077AA"/>
                </a:solidFill>
                <a:latin typeface="Courier New" charset="0"/>
                <a:ea typeface="Courier New" charset="0"/>
                <a:cs typeface="Courier New" charset="0"/>
              </a:rPr>
              <a:t>new</a:t>
            </a:r>
            <a:r>
              <a:rPr lang="en-US" dirty="0">
                <a:latin typeface="Courier New" charset="0"/>
                <a:ea typeface="Courier New" charset="0"/>
                <a:cs typeface="Courier New" charset="0"/>
              </a:rPr>
              <a:t> </a:t>
            </a:r>
            <a:r>
              <a:rPr lang="en-US" dirty="0" err="1" smtClean="0">
                <a:latin typeface="Courier New" charset="0"/>
                <a:ea typeface="Courier New" charset="0"/>
                <a:cs typeface="Courier New" charset="0"/>
              </a:rPr>
              <a:t>IntersectionObserver</a:t>
            </a:r>
            <a:r>
              <a:rPr lang="en-US" dirty="0" smtClean="0">
                <a:solidFill>
                  <a:srgbClr val="999999"/>
                </a:solidFill>
                <a:latin typeface="Courier New" charset="0"/>
                <a:ea typeface="Courier New" charset="0"/>
                <a:cs typeface="Courier New" charset="0"/>
              </a:rPr>
              <a:t>();</a:t>
            </a:r>
            <a:endParaRPr lang="en-US" dirty="0">
              <a:latin typeface="Courier New" charset="0"/>
              <a:ea typeface="Courier New" charset="0"/>
              <a:cs typeface="Courier New" charset="0"/>
            </a:endParaRPr>
          </a:p>
          <a:p>
            <a:r>
              <a:rPr lang="en-US" dirty="0" err="1" smtClean="0">
                <a:latin typeface="Courier New" charset="0"/>
                <a:ea typeface="Courier New" charset="0"/>
                <a:cs typeface="Courier New" charset="0"/>
              </a:rPr>
              <a:t>observer</a:t>
            </a:r>
            <a:r>
              <a:rPr lang="en-US" dirty="0" err="1" smtClean="0">
                <a:solidFill>
                  <a:srgbClr val="999999"/>
                </a:solidFill>
                <a:latin typeface="Courier New" charset="0"/>
                <a:ea typeface="Courier New" charset="0"/>
                <a:cs typeface="Courier New" charset="0"/>
              </a:rPr>
              <a:t>.</a:t>
            </a:r>
            <a:r>
              <a:rPr lang="en-US" dirty="0" err="1" smtClean="0">
                <a:solidFill>
                  <a:srgbClr val="DD4A68"/>
                </a:solidFill>
                <a:latin typeface="Courier New" charset="0"/>
                <a:ea typeface="Courier New" charset="0"/>
                <a:cs typeface="Courier New" charset="0"/>
              </a:rPr>
              <a:t>observe</a:t>
            </a:r>
            <a:r>
              <a:rPr lang="en-US" dirty="0" smtClean="0">
                <a:solidFill>
                  <a:srgbClr val="999999"/>
                </a:solidFill>
                <a:latin typeface="Courier New" charset="0"/>
                <a:ea typeface="Courier New" charset="0"/>
                <a:cs typeface="Courier New" charset="0"/>
              </a:rPr>
              <a:t>(</a:t>
            </a:r>
            <a:r>
              <a:rPr lang="en-US" dirty="0" smtClean="0">
                <a:latin typeface="Courier New" charset="0"/>
                <a:ea typeface="Courier New" charset="0"/>
                <a:cs typeface="Courier New" charset="0"/>
              </a:rPr>
              <a:t>Element-of-interest</a:t>
            </a:r>
            <a:r>
              <a:rPr lang="en-US" dirty="0" smtClean="0">
                <a:solidFill>
                  <a:srgbClr val="999999"/>
                </a:solidFill>
                <a:latin typeface="Courier New" charset="0"/>
                <a:ea typeface="Courier New" charset="0"/>
                <a:cs typeface="Courier New" charset="0"/>
              </a:rPr>
              <a:t>);</a:t>
            </a:r>
          </a:p>
          <a:p>
            <a:r>
              <a:rPr lang="en-US" dirty="0" smtClean="0">
                <a:solidFill>
                  <a:srgbClr val="999999"/>
                </a:solidFill>
                <a:latin typeface="Courier New" charset="0"/>
                <a:ea typeface="Courier New" charset="0"/>
                <a:cs typeface="Courier New" charset="0"/>
              </a:rPr>
              <a:t>...</a:t>
            </a:r>
            <a:endParaRPr lang="en-US" dirty="0">
              <a:latin typeface="Courier New" charset="0"/>
              <a:ea typeface="Courier New" charset="0"/>
              <a:cs typeface="Courier New" charset="0"/>
            </a:endParaRPr>
          </a:p>
        </p:txBody>
      </p:sp>
      <p:sp>
        <p:nvSpPr>
          <p:cNvPr id="18" name="Rectangle 17"/>
          <p:cNvSpPr/>
          <p:nvPr/>
        </p:nvSpPr>
        <p:spPr>
          <a:xfrm>
            <a:off x="4137089" y="6089735"/>
            <a:ext cx="4506105" cy="369332"/>
          </a:xfrm>
          <a:prstGeom prst="rect">
            <a:avLst/>
          </a:prstGeom>
        </p:spPr>
        <p:txBody>
          <a:bodyPr wrap="none">
            <a:spAutoFit/>
          </a:bodyPr>
          <a:lstStyle/>
          <a:p>
            <a:r>
              <a:rPr lang="en-US" dirty="0"/>
              <a:t>https://</a:t>
            </a:r>
            <a:r>
              <a:rPr lang="en-US" dirty="0" err="1"/>
              <a:t>github.com</a:t>
            </a:r>
            <a:r>
              <a:rPr lang="en-US" dirty="0"/>
              <a:t>/w3c/</a:t>
            </a:r>
            <a:r>
              <a:rPr lang="en-US" dirty="0" err="1"/>
              <a:t>IntersectionObserver</a:t>
            </a:r>
            <a:endParaRPr lang="en-US" dirty="0"/>
          </a:p>
        </p:txBody>
      </p:sp>
      <p:sp>
        <p:nvSpPr>
          <p:cNvPr id="19" name="Rectangle 18"/>
          <p:cNvSpPr/>
          <p:nvPr/>
        </p:nvSpPr>
        <p:spPr>
          <a:xfrm>
            <a:off x="2980619" y="6089735"/>
            <a:ext cx="1156470" cy="369332"/>
          </a:xfrm>
          <a:prstGeom prst="rect">
            <a:avLst/>
          </a:prstGeom>
        </p:spPr>
        <p:txBody>
          <a:bodyPr wrap="none">
            <a:spAutoFit/>
          </a:bodyPr>
          <a:lstStyle/>
          <a:p>
            <a:r>
              <a:rPr lang="en-US"/>
              <a:t>For more: </a:t>
            </a:r>
          </a:p>
        </p:txBody>
      </p:sp>
    </p:spTree>
    <p:extLst>
      <p:ext uri="{BB962C8B-B14F-4D97-AF65-F5344CB8AC3E}">
        <p14:creationId xmlns:p14="http://schemas.microsoft.com/office/powerpoint/2010/main" val="2100756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brief look at the near future of web computing</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868030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7200" b="1" dirty="0" smtClean="0">
                <a:solidFill>
                  <a:schemeClr val="bg1"/>
                </a:solidFill>
              </a:rPr>
              <a:t>EVENTS</a:t>
            </a:r>
            <a:endParaRPr lang="en-US" sz="7200" b="1" dirty="0">
              <a:solidFill>
                <a:schemeClr val="bg1"/>
              </a:solidFill>
            </a:endParaRP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165778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This week</a:t>
            </a:r>
            <a:endParaRPr lang="en-GB" dirty="0"/>
          </a:p>
        </p:txBody>
      </p:sp>
      <p:sp>
        <p:nvSpPr>
          <p:cNvPr id="3" name="Text Placeholder 2"/>
          <p:cNvSpPr>
            <a:spLocks noGrp="1"/>
          </p:cNvSpPr>
          <p:nvPr>
            <p:ph type="body" idx="1"/>
          </p:nvPr>
        </p:nvSpPr>
        <p:spPr/>
        <p:txBody>
          <a:bodyPr/>
          <a:lstStyle/>
          <a:p>
            <a:r>
              <a:rPr lang="en-GB" dirty="0" smtClean="0"/>
              <a:t>In the lecture</a:t>
            </a:r>
            <a:endParaRPr lang="en-GB" dirty="0"/>
          </a:p>
        </p:txBody>
      </p:sp>
      <p:sp>
        <p:nvSpPr>
          <p:cNvPr id="4" name="Content Placeholder 3"/>
          <p:cNvSpPr>
            <a:spLocks noGrp="1"/>
          </p:cNvSpPr>
          <p:nvPr>
            <p:ph sz="half" idx="2"/>
          </p:nvPr>
        </p:nvSpPr>
        <p:spPr/>
        <p:txBody>
          <a:bodyPr>
            <a:normAutofit fontScale="92500" lnSpcReduction="20000"/>
          </a:bodyPr>
          <a:lstStyle/>
          <a:p>
            <a:r>
              <a:rPr lang="en-GB" dirty="0" smtClean="0"/>
              <a:t>Design patterns: MV*</a:t>
            </a:r>
          </a:p>
          <a:p>
            <a:pPr lvl="1"/>
            <a:r>
              <a:rPr lang="en-GB" dirty="0" smtClean="0"/>
              <a:t>MVC</a:t>
            </a:r>
          </a:p>
          <a:p>
            <a:pPr lvl="1"/>
            <a:r>
              <a:rPr lang="en-GB" dirty="0" smtClean="0"/>
              <a:t>MVVM and </a:t>
            </a:r>
            <a:r>
              <a:rPr lang="en-GB" dirty="0" err="1" smtClean="0"/>
              <a:t>Vue.js</a:t>
            </a:r>
            <a:endParaRPr lang="en-GB" dirty="0" smtClean="0"/>
          </a:p>
          <a:p>
            <a:r>
              <a:rPr lang="en-GB" dirty="0" smtClean="0"/>
              <a:t>Webpage performance</a:t>
            </a:r>
          </a:p>
          <a:p>
            <a:pPr lvl="1"/>
            <a:r>
              <a:rPr lang="en-GB" dirty="0" smtClean="0"/>
              <a:t>Yahoo! Performance Team</a:t>
            </a:r>
          </a:p>
          <a:p>
            <a:pPr lvl="1"/>
            <a:r>
              <a:rPr lang="en-GB" dirty="0" smtClean="0"/>
              <a:t>Lazy loading</a:t>
            </a:r>
          </a:p>
          <a:p>
            <a:r>
              <a:rPr lang="en-GB" dirty="0" smtClean="0"/>
              <a:t>Exam</a:t>
            </a:r>
            <a:endParaRPr lang="en-GB" dirty="0" smtClean="0"/>
          </a:p>
          <a:p>
            <a:r>
              <a:rPr lang="en-GB" dirty="0" smtClean="0"/>
              <a:t>Reactive programming (briefly)</a:t>
            </a:r>
          </a:p>
          <a:p>
            <a:r>
              <a:rPr lang="en-GB" dirty="0" smtClean="0"/>
              <a:t>Progressive Web Apps &amp; Service Workers (briefly)</a:t>
            </a:r>
          </a:p>
        </p:txBody>
      </p:sp>
      <p:sp>
        <p:nvSpPr>
          <p:cNvPr id="5" name="Text Placeholder 4"/>
          <p:cNvSpPr>
            <a:spLocks noGrp="1"/>
          </p:cNvSpPr>
          <p:nvPr>
            <p:ph type="body" sz="quarter" idx="3"/>
          </p:nvPr>
        </p:nvSpPr>
        <p:spPr/>
        <p:txBody>
          <a:bodyPr/>
          <a:lstStyle/>
          <a:p>
            <a:r>
              <a:rPr lang="en-GB" dirty="0" smtClean="0"/>
              <a:t>In the labs</a:t>
            </a:r>
            <a:endParaRPr lang="en-GB" dirty="0"/>
          </a:p>
        </p:txBody>
      </p:sp>
      <p:sp>
        <p:nvSpPr>
          <p:cNvPr id="6" name="Content Placeholder 5"/>
          <p:cNvSpPr>
            <a:spLocks noGrp="1"/>
          </p:cNvSpPr>
          <p:nvPr>
            <p:ph sz="quarter" idx="4"/>
          </p:nvPr>
        </p:nvSpPr>
        <p:spPr/>
        <p:txBody>
          <a:bodyPr>
            <a:normAutofit/>
          </a:bodyPr>
          <a:lstStyle/>
          <a:p>
            <a:r>
              <a:rPr lang="en-GB" sz="3200" dirty="0" smtClean="0"/>
              <a:t>Even more on </a:t>
            </a:r>
            <a:r>
              <a:rPr lang="en-GB" sz="3200" dirty="0" err="1" smtClean="0"/>
              <a:t>Vue.js</a:t>
            </a:r>
            <a:endParaRPr lang="en-GB" sz="3200" dirty="0" smtClean="0"/>
          </a:p>
          <a:p>
            <a:r>
              <a:rPr lang="en-GB" sz="3200" dirty="0" smtClean="0"/>
              <a:t>Self-study lab on reactive programming</a:t>
            </a:r>
            <a:endParaRPr lang="en-GB" sz="3200" dirty="0"/>
          </a:p>
        </p:txBody>
      </p:sp>
    </p:spTree>
    <p:extLst>
      <p:ext uri="{BB962C8B-B14F-4D97-AF65-F5344CB8AC3E}">
        <p14:creationId xmlns:p14="http://schemas.microsoft.com/office/powerpoint/2010/main" val="6476963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vents: What’s the problem/s?</a:t>
            </a:r>
            <a:endParaRPr lang="en-US" dirty="0"/>
          </a:p>
        </p:txBody>
      </p:sp>
      <p:sp>
        <p:nvSpPr>
          <p:cNvPr id="7" name="Content Placeholder 6"/>
          <p:cNvSpPr>
            <a:spLocks noGrp="1"/>
          </p:cNvSpPr>
          <p:nvPr>
            <p:ph idx="1"/>
          </p:nvPr>
        </p:nvSpPr>
        <p:spPr/>
        <p:txBody>
          <a:bodyPr>
            <a:normAutofit fontScale="92500" lnSpcReduction="20000"/>
          </a:bodyPr>
          <a:lstStyle/>
          <a:p>
            <a:r>
              <a:rPr lang="en-US" dirty="0" smtClean="0"/>
              <a:t>Re-active: you’re </a:t>
            </a:r>
            <a:r>
              <a:rPr lang="en-US" i="1" dirty="0" smtClean="0"/>
              <a:t>waiting</a:t>
            </a:r>
            <a:r>
              <a:rPr lang="en-US" dirty="0" smtClean="0"/>
              <a:t> on an event before you can act</a:t>
            </a:r>
          </a:p>
          <a:p>
            <a:pPr lvl="1"/>
            <a:r>
              <a:rPr lang="en-US" dirty="0"/>
              <a:t>e</a:t>
            </a:r>
            <a:r>
              <a:rPr lang="en-US" dirty="0" smtClean="0"/>
              <a:t>.g. once the user presses the Submit button then validate</a:t>
            </a:r>
          </a:p>
          <a:p>
            <a:r>
              <a:rPr lang="en-US" dirty="0" smtClean="0"/>
              <a:t>Asynchronous : you don’t know </a:t>
            </a:r>
            <a:r>
              <a:rPr lang="en-US" i="1" dirty="0" smtClean="0"/>
              <a:t>when</a:t>
            </a:r>
            <a:r>
              <a:rPr lang="en-US" dirty="0" smtClean="0"/>
              <a:t> the event will happen</a:t>
            </a:r>
          </a:p>
          <a:p>
            <a:pPr lvl="1"/>
            <a:r>
              <a:rPr lang="en-US" dirty="0"/>
              <a:t>e.g. when will the user press the Submit button</a:t>
            </a:r>
            <a:r>
              <a:rPr lang="en-US" dirty="0" smtClean="0"/>
              <a:t>?</a:t>
            </a:r>
          </a:p>
          <a:p>
            <a:r>
              <a:rPr lang="en-US" dirty="0" smtClean="0"/>
              <a:t>Dependencies: you (may) have dependencies between events; dependencies between assets on your page</a:t>
            </a:r>
          </a:p>
          <a:p>
            <a:pPr lvl="1"/>
            <a:r>
              <a:rPr lang="en-US" dirty="0" smtClean="0"/>
              <a:t>The HTML for the submit </a:t>
            </a:r>
            <a:r>
              <a:rPr lang="en-US" i="1" dirty="0" smtClean="0"/>
              <a:t>and</a:t>
            </a:r>
            <a:r>
              <a:rPr lang="en-US" dirty="0" smtClean="0"/>
              <a:t> the JavaScript code to handle the submit needs to have been loaded and ready</a:t>
            </a:r>
          </a:p>
          <a:p>
            <a:pPr lvl="1"/>
            <a:r>
              <a:rPr lang="en-US" dirty="0" smtClean="0"/>
              <a:t>With multiple input fields, how to I order the validation of the data?</a:t>
            </a:r>
          </a:p>
          <a:p>
            <a:r>
              <a:rPr lang="en-US" dirty="0" smtClean="0"/>
              <a:t>System &amp; User: the system can initiate events e.g. AJAX</a:t>
            </a:r>
          </a:p>
          <a:p>
            <a:r>
              <a:rPr lang="en-US" dirty="0" smtClean="0"/>
              <a:t>Volume: the number of events to be handled</a:t>
            </a:r>
          </a:p>
          <a:p>
            <a:r>
              <a:rPr lang="en-US" dirty="0" smtClean="0"/>
              <a:t>Changeability: in a (rich) Single Page Application, available events change</a:t>
            </a:r>
          </a:p>
          <a:p>
            <a:endParaRPr lang="en-US" dirty="0" smtClean="0"/>
          </a:p>
          <a:p>
            <a:endParaRPr lang="en-US" dirty="0" smtClean="0"/>
          </a:p>
          <a:p>
            <a:endParaRPr lang="en-US" dirty="0"/>
          </a:p>
        </p:txBody>
      </p:sp>
    </p:spTree>
    <p:extLst>
      <p:ext uri="{BB962C8B-B14F-4D97-AF65-F5344CB8AC3E}">
        <p14:creationId xmlns:p14="http://schemas.microsoft.com/office/powerpoint/2010/main" val="835633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a:t>
            </a:r>
            <a:endParaRPr lang="en-US" dirty="0"/>
          </a:p>
        </p:txBody>
      </p:sp>
      <p:sp>
        <p:nvSpPr>
          <p:cNvPr id="7" name="Content Placeholder 6"/>
          <p:cNvSpPr>
            <a:spLocks noGrp="1"/>
          </p:cNvSpPr>
          <p:nvPr>
            <p:ph idx="1"/>
          </p:nvPr>
        </p:nvSpPr>
        <p:spPr/>
        <p:txBody>
          <a:bodyPr/>
          <a:lstStyle/>
          <a:p>
            <a:r>
              <a:rPr lang="en-US" dirty="0" smtClean="0"/>
              <a:t>Event handlers / event listeners on the DOM / HTML elements</a:t>
            </a:r>
          </a:p>
          <a:p>
            <a:pPr lvl="1"/>
            <a:r>
              <a:rPr lang="en-US" dirty="0">
                <a:latin typeface="Courier" charset="0"/>
                <a:ea typeface="Courier" charset="0"/>
                <a:cs typeface="Courier" charset="0"/>
              </a:rPr>
              <a:t>&lt;element event='some JavaScript</a:t>
            </a:r>
            <a:r>
              <a:rPr lang="en-US" dirty="0" smtClean="0">
                <a:latin typeface="Courier" charset="0"/>
                <a:ea typeface="Courier" charset="0"/>
                <a:cs typeface="Courier" charset="0"/>
              </a:rPr>
              <a:t>'&gt;</a:t>
            </a:r>
          </a:p>
          <a:p>
            <a:pPr lvl="1"/>
            <a:r>
              <a:rPr lang="en-US" dirty="0" smtClean="0">
                <a:latin typeface="Courier" charset="0"/>
                <a:ea typeface="Courier" charset="0"/>
                <a:cs typeface="Courier" charset="0"/>
              </a:rPr>
              <a:t>&lt;button </a:t>
            </a:r>
            <a:r>
              <a:rPr lang="en-US" dirty="0" err="1" smtClean="0">
                <a:latin typeface="Courier" charset="0"/>
                <a:ea typeface="Courier" charset="0"/>
                <a:cs typeface="Courier" charset="0"/>
              </a:rPr>
              <a:t>onclick</a:t>
            </a:r>
            <a:r>
              <a:rPr lang="en-US" dirty="0" smtClean="0">
                <a:latin typeface="Courier" charset="0"/>
                <a:ea typeface="Courier" charset="0"/>
                <a:cs typeface="Courier" charset="0"/>
              </a:rPr>
              <a:t>=‘</a:t>
            </a:r>
            <a:r>
              <a:rPr lang="en-US" dirty="0" err="1" smtClean="0">
                <a:latin typeface="Courier" charset="0"/>
                <a:ea typeface="Courier" charset="0"/>
                <a:cs typeface="Courier" charset="0"/>
              </a:rPr>
              <a:t>somefunction</a:t>
            </a:r>
            <a:r>
              <a:rPr lang="en-US" dirty="0" smtClean="0">
                <a:latin typeface="Courier" charset="0"/>
                <a:ea typeface="Courier" charset="0"/>
                <a:cs typeface="Courier" charset="0"/>
              </a:rPr>
              <a:t>()</a:t>
            </a:r>
            <a:r>
              <a:rPr lang="is-IS" dirty="0" smtClean="0">
                <a:latin typeface="Courier" charset="0"/>
                <a:ea typeface="Courier" charset="0"/>
                <a:cs typeface="Courier" charset="0"/>
              </a:rPr>
              <a:t>’&gt;Submit&lt;/button&gt;</a:t>
            </a:r>
          </a:p>
          <a:p>
            <a:r>
              <a:rPr lang="en-US" dirty="0" smtClean="0"/>
              <a:t>Callbacks</a:t>
            </a:r>
          </a:p>
          <a:p>
            <a:r>
              <a:rPr lang="en-US" dirty="0" smtClean="0"/>
              <a:t>Promises</a:t>
            </a:r>
          </a:p>
          <a:p>
            <a:r>
              <a:rPr lang="en-US" dirty="0" smtClean="0"/>
              <a:t>Generators (ES6)</a:t>
            </a:r>
          </a:p>
          <a:p>
            <a:r>
              <a:rPr lang="en-US" dirty="0" err="1" smtClean="0"/>
              <a:t>Async</a:t>
            </a:r>
            <a:r>
              <a:rPr lang="en-US" dirty="0" smtClean="0"/>
              <a:t> functions (ES7?)</a:t>
            </a:r>
          </a:p>
          <a:p>
            <a:r>
              <a:rPr lang="en-US" b="1" dirty="0" smtClean="0">
                <a:solidFill>
                  <a:srgbClr val="7030A0"/>
                </a:solidFill>
              </a:rPr>
              <a:t>Reactive programming</a:t>
            </a:r>
            <a:endParaRPr lang="en-US" b="1" dirty="0">
              <a:solidFill>
                <a:srgbClr val="7030A0"/>
              </a:solidFill>
            </a:endParaRPr>
          </a:p>
        </p:txBody>
      </p:sp>
    </p:spTree>
    <p:extLst>
      <p:ext uri="{BB962C8B-B14F-4D97-AF65-F5344CB8AC3E}">
        <p14:creationId xmlns:p14="http://schemas.microsoft.com/office/powerpoint/2010/main" val="13501598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Reactive programming</a:t>
            </a:r>
            <a:endParaRPr lang="en-US" dirty="0"/>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2"/>
          <a:stretch>
            <a:fillRect/>
          </a:stretch>
        </p:blipFill>
        <p:spPr>
          <a:xfrm>
            <a:off x="831850" y="439738"/>
            <a:ext cx="2540000" cy="2540000"/>
          </a:xfrm>
          <a:prstGeom prst="rect">
            <a:avLst/>
          </a:prstGeom>
        </p:spPr>
      </p:pic>
    </p:spTree>
    <p:extLst>
      <p:ext uri="{BB962C8B-B14F-4D97-AF65-F5344CB8AC3E}">
        <p14:creationId xmlns:p14="http://schemas.microsoft.com/office/powerpoint/2010/main" val="1695538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reactive programming</a:t>
            </a:r>
            <a:endParaRPr lang="en-US" dirty="0"/>
          </a:p>
        </p:txBody>
      </p:sp>
      <p:sp>
        <p:nvSpPr>
          <p:cNvPr id="5" name="Content Placeholder 4"/>
          <p:cNvSpPr>
            <a:spLocks noGrp="1"/>
          </p:cNvSpPr>
          <p:nvPr>
            <p:ph idx="1"/>
          </p:nvPr>
        </p:nvSpPr>
        <p:spPr/>
        <p:txBody>
          <a:bodyPr/>
          <a:lstStyle/>
          <a:p>
            <a:pPr marL="0" indent="0">
              <a:buNone/>
            </a:pPr>
            <a:r>
              <a:rPr lang="en-US" dirty="0" smtClean="0"/>
              <a:t>Background</a:t>
            </a:r>
          </a:p>
          <a:p>
            <a:r>
              <a:rPr lang="en-US" dirty="0" smtClean="0"/>
              <a:t>Events more likely to occur in modern web applications</a:t>
            </a:r>
          </a:p>
          <a:p>
            <a:pPr lvl="1"/>
            <a:r>
              <a:rPr lang="en-US" dirty="0" smtClean="0"/>
              <a:t>Highly interactive apps</a:t>
            </a:r>
          </a:p>
          <a:p>
            <a:pPr lvl="2"/>
            <a:r>
              <a:rPr lang="en-US" dirty="0"/>
              <a:t>M</a:t>
            </a:r>
            <a:r>
              <a:rPr lang="en-US" dirty="0" smtClean="0"/>
              <a:t>any user input events</a:t>
            </a:r>
          </a:p>
          <a:p>
            <a:pPr lvl="2"/>
            <a:r>
              <a:rPr lang="en-US" dirty="0" smtClean="0"/>
              <a:t>Many other kinds of events e.g. background AJAX calls</a:t>
            </a:r>
          </a:p>
          <a:p>
            <a:pPr lvl="2"/>
            <a:r>
              <a:rPr lang="en-US" dirty="0" smtClean="0"/>
              <a:t>Occurring in real-time</a:t>
            </a:r>
          </a:p>
          <a:p>
            <a:pPr marL="0" indent="0">
              <a:buNone/>
            </a:pPr>
            <a:r>
              <a:rPr lang="en-US" dirty="0" smtClean="0"/>
              <a:t>Benefits of reactive Programming:</a:t>
            </a:r>
          </a:p>
          <a:p>
            <a:r>
              <a:rPr lang="en-US" dirty="0" smtClean="0"/>
              <a:t>Raises the level of abstraction of your code / programming</a:t>
            </a:r>
          </a:p>
          <a:p>
            <a:r>
              <a:rPr lang="en-US" dirty="0" smtClean="0"/>
              <a:t>Allows you to focus on the interdependence of events</a:t>
            </a:r>
          </a:p>
          <a:p>
            <a:endParaRPr lang="en-US" dirty="0" smtClean="0"/>
          </a:p>
          <a:p>
            <a:endParaRPr lang="en-US" dirty="0"/>
          </a:p>
        </p:txBody>
      </p:sp>
    </p:spTree>
    <p:extLst>
      <p:ext uri="{BB962C8B-B14F-4D97-AF65-F5344CB8AC3E}">
        <p14:creationId xmlns:p14="http://schemas.microsoft.com/office/powerpoint/2010/main" val="19515634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Programming Concepts</a:t>
            </a:r>
            <a:endParaRPr lang="en-US" dirty="0"/>
          </a:p>
        </p:txBody>
      </p:sp>
      <p:sp>
        <p:nvSpPr>
          <p:cNvPr id="3" name="Content Placeholder 2"/>
          <p:cNvSpPr>
            <a:spLocks noGrp="1"/>
          </p:cNvSpPr>
          <p:nvPr>
            <p:ph idx="1"/>
          </p:nvPr>
        </p:nvSpPr>
        <p:spPr/>
        <p:txBody>
          <a:bodyPr/>
          <a:lstStyle/>
          <a:p>
            <a:pPr marL="0" indent="0">
              <a:buNone/>
            </a:pPr>
            <a:r>
              <a:rPr lang="en-US" b="1" dirty="0" smtClean="0"/>
              <a:t>Streams (asynchronous data streams)</a:t>
            </a:r>
          </a:p>
          <a:p>
            <a:r>
              <a:rPr lang="en-US" dirty="0" smtClean="0"/>
              <a:t>Sequence of ongoing events ordered in time</a:t>
            </a:r>
            <a:br>
              <a:rPr lang="en-US" dirty="0" smtClean="0"/>
            </a:br>
            <a:r>
              <a:rPr lang="en-US" dirty="0" smtClean="0"/>
              <a:t>(that</a:t>
            </a:r>
            <a:r>
              <a:rPr lang="uk-UA" dirty="0" smtClean="0"/>
              <a:t>’</a:t>
            </a:r>
            <a:r>
              <a:rPr lang="en-US" dirty="0" smtClean="0"/>
              <a:t>s a sophisticated definition – think about it)</a:t>
            </a:r>
          </a:p>
          <a:p>
            <a:r>
              <a:rPr lang="en-US" dirty="0" smtClean="0"/>
              <a:t>Streams are immutable</a:t>
            </a:r>
          </a:p>
          <a:p>
            <a:pPr marL="0" indent="0">
              <a:buNone/>
            </a:pPr>
            <a:r>
              <a:rPr lang="en-US" b="1" dirty="0" smtClean="0"/>
              <a:t>Functions (observers)</a:t>
            </a:r>
          </a:p>
          <a:p>
            <a:r>
              <a:rPr lang="en-US" dirty="0"/>
              <a:t>Functions subscribe to the stream </a:t>
            </a:r>
            <a:endParaRPr lang="en-US" dirty="0" smtClean="0"/>
          </a:p>
          <a:p>
            <a:r>
              <a:rPr lang="en-US" dirty="0" smtClean="0"/>
              <a:t>Define functions that observe streams</a:t>
            </a:r>
          </a:p>
          <a:p>
            <a:r>
              <a:rPr lang="en-US" dirty="0" smtClean="0"/>
              <a:t>Observer Design Pattern.</a:t>
            </a:r>
            <a:endParaRPr lang="en-US" dirty="0"/>
          </a:p>
        </p:txBody>
      </p:sp>
    </p:spTree>
    <p:extLst>
      <p:ext uri="{BB962C8B-B14F-4D97-AF65-F5344CB8AC3E}">
        <p14:creationId xmlns:p14="http://schemas.microsoft.com/office/powerpoint/2010/main" val="8048548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from </a:t>
            </a:r>
            <a:r>
              <a:rPr lang="en-US" dirty="0" err="1" smtClean="0"/>
              <a:t>Bacon.js</a:t>
            </a:r>
            <a:endParaRPr lang="en-US" dirty="0"/>
          </a:p>
        </p:txBody>
      </p:sp>
      <p:sp>
        <p:nvSpPr>
          <p:cNvPr id="3" name="Content Placeholder 2"/>
          <p:cNvSpPr>
            <a:spLocks noGrp="1"/>
          </p:cNvSpPr>
          <p:nvPr>
            <p:ph idx="1"/>
          </p:nvPr>
        </p:nvSpPr>
        <p:spPr/>
        <p:txBody>
          <a:bodyPr/>
          <a:lstStyle/>
          <a:p>
            <a:r>
              <a:rPr lang="en-US" dirty="0" smtClean="0"/>
              <a:t>Good example:</a:t>
            </a:r>
          </a:p>
          <a:p>
            <a:r>
              <a:rPr lang="en-US" dirty="0" smtClean="0"/>
              <a:t>https</a:t>
            </a:r>
            <a:r>
              <a:rPr lang="en-US" dirty="0"/>
              <a:t>://</a:t>
            </a:r>
            <a:r>
              <a:rPr lang="en-US" dirty="0" err="1"/>
              <a:t>baconjs.github.io</a:t>
            </a:r>
            <a:r>
              <a:rPr lang="en-US" dirty="0"/>
              <a:t>/</a:t>
            </a:r>
            <a:r>
              <a:rPr lang="en-US" dirty="0" err="1"/>
              <a:t>tutorials.html</a:t>
            </a:r>
            <a:endParaRPr lang="en-US" dirty="0"/>
          </a:p>
        </p:txBody>
      </p:sp>
    </p:spTree>
    <p:extLst>
      <p:ext uri="{BB962C8B-B14F-4D97-AF65-F5344CB8AC3E}">
        <p14:creationId xmlns:p14="http://schemas.microsoft.com/office/powerpoint/2010/main" val="11094704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implementations of reactive programming</a:t>
            </a:r>
            <a:endParaRPr lang="en-US" dirty="0"/>
          </a:p>
        </p:txBody>
      </p:sp>
      <p:sp>
        <p:nvSpPr>
          <p:cNvPr id="3" name="Content Placeholder 2"/>
          <p:cNvSpPr>
            <a:spLocks noGrp="1"/>
          </p:cNvSpPr>
          <p:nvPr>
            <p:ph idx="1"/>
          </p:nvPr>
        </p:nvSpPr>
        <p:spPr/>
        <p:txBody>
          <a:bodyPr/>
          <a:lstStyle/>
          <a:p>
            <a:pPr marL="0" indent="0">
              <a:buNone/>
            </a:pPr>
            <a:r>
              <a:rPr lang="en-US" dirty="0" err="1" smtClean="0"/>
              <a:t>RxJS</a:t>
            </a:r>
            <a:r>
              <a:rPr lang="en-US" dirty="0" smtClean="0"/>
              <a:t>: part of the </a:t>
            </a:r>
            <a:r>
              <a:rPr lang="en-US" dirty="0" err="1" smtClean="0"/>
              <a:t>ReactiveX</a:t>
            </a:r>
            <a:r>
              <a:rPr lang="en-US" dirty="0" smtClean="0"/>
              <a:t> family</a:t>
            </a:r>
          </a:p>
          <a:p>
            <a:pPr marL="0" indent="0">
              <a:buNone/>
            </a:pPr>
            <a:r>
              <a:rPr lang="en-US" dirty="0">
                <a:hlinkClick r:id="rId2"/>
              </a:rPr>
              <a:t>http://reactivex.io/rxjs</a:t>
            </a:r>
            <a:r>
              <a:rPr lang="en-US" dirty="0" smtClean="0">
                <a:hlinkClick r:id="rId2"/>
              </a:rPr>
              <a:t>/</a:t>
            </a:r>
            <a:r>
              <a:rPr lang="en-US" dirty="0" smtClean="0"/>
              <a:t> </a:t>
            </a:r>
            <a:endParaRPr lang="en-US" dirty="0"/>
          </a:p>
          <a:p>
            <a:pPr marL="0" indent="0">
              <a:buNone/>
            </a:pPr>
            <a:r>
              <a:rPr lang="en-US" dirty="0">
                <a:hlinkClick r:id="rId3"/>
              </a:rPr>
              <a:t>http://</a:t>
            </a:r>
            <a:r>
              <a:rPr lang="en-US" dirty="0" smtClean="0">
                <a:hlinkClick r:id="rId3"/>
              </a:rPr>
              <a:t>reactivex.io/rxjs/manual/overview.html</a:t>
            </a:r>
            <a:endParaRPr lang="en-US" dirty="0" smtClean="0"/>
          </a:p>
          <a:p>
            <a:endParaRPr lang="en-US" dirty="0" smtClean="0"/>
          </a:p>
          <a:p>
            <a:pPr marL="0" indent="0">
              <a:buNone/>
            </a:pPr>
            <a:r>
              <a:rPr lang="en-US" dirty="0" err="1" smtClean="0"/>
              <a:t>Bacon.js</a:t>
            </a:r>
            <a:endParaRPr lang="en-US" dirty="0" smtClean="0"/>
          </a:p>
          <a:p>
            <a:pPr marL="0" indent="0">
              <a:buNone/>
            </a:pPr>
            <a:r>
              <a:rPr lang="en-US" dirty="0">
                <a:hlinkClick r:id="rId4"/>
              </a:rPr>
              <a:t>https://</a:t>
            </a:r>
            <a:r>
              <a:rPr lang="en-US" dirty="0" smtClean="0">
                <a:hlinkClick r:id="rId4"/>
              </a:rPr>
              <a:t>baconjs.github.io/tutorials.html</a:t>
            </a:r>
            <a:r>
              <a:rPr lang="en-US" dirty="0" smtClean="0"/>
              <a:t> </a:t>
            </a:r>
            <a:endParaRPr lang="en-US" dirty="0"/>
          </a:p>
        </p:txBody>
      </p:sp>
    </p:spTree>
    <p:extLst>
      <p:ext uri="{BB962C8B-B14F-4D97-AF65-F5344CB8AC3E}">
        <p14:creationId xmlns:p14="http://schemas.microsoft.com/office/powerpoint/2010/main" val="13091223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Content Placeholder 4"/>
          <p:cNvSpPr>
            <a:spLocks noGrp="1"/>
          </p:cNvSpPr>
          <p:nvPr>
            <p:ph idx="1"/>
          </p:nvPr>
        </p:nvSpPr>
        <p:spPr/>
        <p:txBody>
          <a:bodyPr>
            <a:normAutofit fontScale="92500"/>
          </a:bodyPr>
          <a:lstStyle/>
          <a:p>
            <a:pPr marL="0" indent="0">
              <a:buNone/>
            </a:pPr>
            <a:r>
              <a:rPr lang="en-US" b="1" dirty="0" smtClean="0"/>
              <a:t>Generators and Iterators in JavaScript</a:t>
            </a:r>
          </a:p>
          <a:p>
            <a:pPr marL="0" indent="0">
              <a:buNone/>
            </a:pPr>
            <a:r>
              <a:rPr lang="en-US" sz="2000" dirty="0">
                <a:hlinkClick r:id="rId2"/>
              </a:rPr>
              <a:t>https://developer.mozilla.org/en/docs/Web/JavaScript/Reference/Statements/function</a:t>
            </a:r>
            <a:r>
              <a:rPr lang="en-US" sz="2000" dirty="0" smtClean="0">
                <a:hlinkClick r:id="rId2"/>
              </a:rPr>
              <a:t>*</a:t>
            </a:r>
          </a:p>
          <a:p>
            <a:pPr marL="0" indent="0">
              <a:buNone/>
            </a:pPr>
            <a:r>
              <a:rPr lang="en-US" sz="2000" dirty="0" smtClean="0">
                <a:hlinkClick r:id="rId2"/>
              </a:rPr>
              <a:t>https</a:t>
            </a:r>
            <a:r>
              <a:rPr lang="en-US" sz="2000" dirty="0">
                <a:hlinkClick r:id="rId2"/>
              </a:rPr>
              <a:t>://</a:t>
            </a:r>
            <a:r>
              <a:rPr lang="en-US" sz="2000" dirty="0" smtClean="0">
                <a:hlinkClick r:id="rId2"/>
              </a:rPr>
              <a:t>developer.mozilla.org/en/docs/Web/JavaScript/Guide/Iterators_and_Generators</a:t>
            </a:r>
            <a:r>
              <a:rPr lang="en-US" sz="2000" dirty="0" smtClean="0"/>
              <a:t> </a:t>
            </a:r>
          </a:p>
          <a:p>
            <a:pPr marL="0" indent="0">
              <a:buNone/>
            </a:pPr>
            <a:r>
              <a:rPr lang="en-US" sz="2000" dirty="0">
                <a:hlinkClick r:id="rId3"/>
              </a:rPr>
              <a:t>https://</a:t>
            </a:r>
            <a:r>
              <a:rPr lang="en-US" sz="2000" dirty="0" smtClean="0">
                <a:hlinkClick r:id="rId3"/>
              </a:rPr>
              <a:t>davidwalsh.name/es6-generators</a:t>
            </a:r>
            <a:r>
              <a:rPr lang="en-US" sz="2000" dirty="0" smtClean="0"/>
              <a:t> </a:t>
            </a:r>
          </a:p>
          <a:p>
            <a:pPr marL="0" indent="0">
              <a:buNone/>
            </a:pPr>
            <a:r>
              <a:rPr lang="en-US" b="1" dirty="0" smtClean="0"/>
              <a:t>DOM </a:t>
            </a:r>
            <a:r>
              <a:rPr lang="en-US" b="1" dirty="0"/>
              <a:t>on-event </a:t>
            </a:r>
            <a:r>
              <a:rPr lang="en-US" b="1" dirty="0" smtClean="0"/>
              <a:t>handlers</a:t>
            </a:r>
            <a:endParaRPr lang="en-US" dirty="0"/>
          </a:p>
          <a:p>
            <a:pPr marL="0" indent="0">
              <a:buNone/>
            </a:pPr>
            <a:r>
              <a:rPr lang="en-US" sz="2400" dirty="0">
                <a:hlinkClick r:id="rId4"/>
              </a:rPr>
              <a:t>https://</a:t>
            </a:r>
            <a:r>
              <a:rPr lang="en-US" sz="2400" dirty="0" smtClean="0">
                <a:hlinkClick r:id="rId4"/>
              </a:rPr>
              <a:t>developer.mozilla.org/en-US/docs/Web/Guide/Events/Event_handlers</a:t>
            </a:r>
            <a:endParaRPr lang="en-US" sz="2400" dirty="0" smtClean="0"/>
          </a:p>
          <a:p>
            <a:pPr marL="0" indent="0">
              <a:buNone/>
            </a:pPr>
            <a:r>
              <a:rPr lang="en-US" sz="2400" b="1" dirty="0" smtClean="0"/>
              <a:t>Callback Hell</a:t>
            </a:r>
          </a:p>
          <a:p>
            <a:pPr marL="0" indent="0">
              <a:buNone/>
            </a:pPr>
            <a:r>
              <a:rPr lang="en-US" sz="2400" dirty="0" smtClean="0">
                <a:hlinkClick r:id="rId5"/>
              </a:rPr>
              <a:t>http://callbackhell.com/</a:t>
            </a:r>
            <a:r>
              <a:rPr lang="en-US" sz="2400" dirty="0" smtClean="0"/>
              <a:t> </a:t>
            </a:r>
          </a:p>
          <a:p>
            <a:pPr marL="0" indent="0">
              <a:buNone/>
            </a:pPr>
            <a:r>
              <a:rPr lang="en-US" sz="2400" b="1" dirty="0" smtClean="0"/>
              <a:t>Observables and </a:t>
            </a:r>
            <a:r>
              <a:rPr lang="en-US" sz="2400" b="1" dirty="0" err="1" smtClean="0"/>
              <a:t>RxJS</a:t>
            </a:r>
            <a:endParaRPr lang="en-US" sz="2400" b="1" dirty="0" smtClean="0"/>
          </a:p>
          <a:p>
            <a:pPr marL="0" indent="0">
              <a:buNone/>
            </a:pPr>
            <a:r>
              <a:rPr lang="en-US" sz="2400" dirty="0">
                <a:hlinkClick r:id="rId6"/>
              </a:rPr>
              <a:t>https://medium.com/@</a:t>
            </a:r>
            <a:r>
              <a:rPr lang="en-US" sz="2400" dirty="0" smtClean="0">
                <a:hlinkClick r:id="rId6"/>
              </a:rPr>
              <a:t>puppybits/rxjs-is-great-so-why-have-i-moved-on-534c513e7af3</a:t>
            </a:r>
            <a:r>
              <a:rPr lang="en-US" sz="2400" dirty="0" smtClean="0"/>
              <a:t> </a:t>
            </a:r>
            <a:endParaRPr lang="en-US" sz="2400" dirty="0"/>
          </a:p>
        </p:txBody>
      </p:sp>
    </p:spTree>
    <p:extLst>
      <p:ext uri="{BB962C8B-B14F-4D97-AF65-F5344CB8AC3E}">
        <p14:creationId xmlns:p14="http://schemas.microsoft.com/office/powerpoint/2010/main" val="19999095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Progressive web apps &amp; Service Workers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9326094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r>
              <a:rPr lang="en-US" dirty="0" smtClean="0"/>
              <a:t>Progressive Web Apps</a:t>
            </a:r>
            <a:endParaRPr lang="en-US" dirty="0"/>
          </a:p>
        </p:txBody>
      </p:sp>
      <p:sp>
        <p:nvSpPr>
          <p:cNvPr id="6" name="Content Placeholder 5"/>
          <p:cNvSpPr>
            <a:spLocks noGrp="1"/>
          </p:cNvSpPr>
          <p:nvPr>
            <p:ph sz="half" idx="2"/>
          </p:nvPr>
        </p:nvSpPr>
        <p:spPr/>
        <p:txBody>
          <a:bodyPr>
            <a:normAutofit fontScale="92500" lnSpcReduction="20000"/>
          </a:bodyPr>
          <a:lstStyle/>
          <a:p>
            <a:r>
              <a:rPr lang="en-US" dirty="0" smtClean="0"/>
              <a:t>Web applications designed to appear to be ‘installed’ as native applications</a:t>
            </a:r>
          </a:p>
          <a:p>
            <a:r>
              <a:rPr lang="en-US" dirty="0" smtClean="0"/>
              <a:t>Begin life in a browser tab</a:t>
            </a:r>
            <a:r>
              <a:rPr lang="is-IS" dirty="0" smtClean="0"/>
              <a:t>…</a:t>
            </a:r>
            <a:endParaRPr lang="en-US" dirty="0" smtClean="0"/>
          </a:p>
          <a:p>
            <a:r>
              <a:rPr lang="is-IS" dirty="0" smtClean="0"/>
              <a:t>… t</a:t>
            </a:r>
            <a:r>
              <a:rPr lang="en-US" dirty="0" smtClean="0"/>
              <a:t>hen can be ‘installed’ as native apps</a:t>
            </a:r>
          </a:p>
          <a:p>
            <a:r>
              <a:rPr lang="en-US" dirty="0" smtClean="0"/>
              <a:t>Rely on Service Workers</a:t>
            </a:r>
          </a:p>
          <a:p>
            <a:r>
              <a:rPr lang="en-US" dirty="0" smtClean="0"/>
              <a:t>More information: </a:t>
            </a:r>
            <a:r>
              <a:rPr lang="en-US" dirty="0" smtClean="0">
                <a:hlinkClick r:id="rId2"/>
              </a:rPr>
              <a:t>https</a:t>
            </a:r>
            <a:r>
              <a:rPr lang="en-US" dirty="0">
                <a:hlinkClick r:id="rId2"/>
              </a:rPr>
              <a:t>://</a:t>
            </a:r>
            <a:r>
              <a:rPr lang="en-US" dirty="0" smtClean="0">
                <a:hlinkClick r:id="rId2"/>
              </a:rPr>
              <a:t>developers.google.com/web/progressive-web-apps/checklist</a:t>
            </a:r>
            <a:r>
              <a:rPr lang="en-US" dirty="0" smtClean="0"/>
              <a:t> </a:t>
            </a:r>
            <a:endParaRPr lang="en-US" dirty="0"/>
          </a:p>
        </p:txBody>
      </p:sp>
      <p:sp>
        <p:nvSpPr>
          <p:cNvPr id="7" name="Text Placeholder 6"/>
          <p:cNvSpPr>
            <a:spLocks noGrp="1"/>
          </p:cNvSpPr>
          <p:nvPr>
            <p:ph type="body" sz="quarter" idx="3"/>
          </p:nvPr>
        </p:nvSpPr>
        <p:spPr/>
        <p:txBody>
          <a:bodyPr/>
          <a:lstStyle/>
          <a:p>
            <a:r>
              <a:rPr lang="en-US" dirty="0" smtClean="0"/>
              <a:t>Service Workers</a:t>
            </a:r>
            <a:endParaRPr lang="en-US" dirty="0"/>
          </a:p>
        </p:txBody>
      </p:sp>
      <p:sp>
        <p:nvSpPr>
          <p:cNvPr id="8" name="Content Placeholder 7"/>
          <p:cNvSpPr>
            <a:spLocks noGrp="1"/>
          </p:cNvSpPr>
          <p:nvPr>
            <p:ph sz="quarter" idx="4"/>
          </p:nvPr>
        </p:nvSpPr>
        <p:spPr/>
        <p:txBody>
          <a:bodyPr>
            <a:normAutofit fontScale="92500" lnSpcReduction="10000"/>
          </a:bodyPr>
          <a:lstStyle/>
          <a:p>
            <a:r>
              <a:rPr lang="en-US" dirty="0"/>
              <a:t>P</a:t>
            </a:r>
            <a:r>
              <a:rPr lang="en-US" dirty="0" smtClean="0"/>
              <a:t>roxy ‘servers’ </a:t>
            </a:r>
            <a:r>
              <a:rPr lang="en-US" dirty="0"/>
              <a:t>that sit between web applications, and the browser and </a:t>
            </a:r>
            <a:r>
              <a:rPr lang="en-US" dirty="0" smtClean="0"/>
              <a:t>network</a:t>
            </a:r>
          </a:p>
          <a:p>
            <a:r>
              <a:rPr lang="en-US" dirty="0" smtClean="0"/>
              <a:t>JavaScript that:</a:t>
            </a:r>
          </a:p>
          <a:p>
            <a:pPr lvl="1"/>
            <a:r>
              <a:rPr lang="en-US" dirty="0" smtClean="0"/>
              <a:t>runs on its own thread: not blocking</a:t>
            </a:r>
          </a:p>
          <a:p>
            <a:pPr lvl="1"/>
            <a:r>
              <a:rPr lang="en-US" dirty="0"/>
              <a:t>i</a:t>
            </a:r>
            <a:r>
              <a:rPr lang="en-US" dirty="0" smtClean="0"/>
              <a:t>s headless (not access to DOM)</a:t>
            </a:r>
          </a:p>
          <a:p>
            <a:r>
              <a:rPr lang="en-US" dirty="0" smtClean="0"/>
              <a:t>Rely on HTTPS, for security</a:t>
            </a:r>
          </a:p>
          <a:p>
            <a:r>
              <a:rPr lang="en-US" dirty="0" smtClean="0"/>
              <a:t>Associated with specific server/website</a:t>
            </a:r>
            <a:endParaRPr lang="en-US" dirty="0"/>
          </a:p>
        </p:txBody>
      </p:sp>
    </p:spTree>
    <p:extLst>
      <p:ext uri="{BB962C8B-B14F-4D97-AF65-F5344CB8AC3E}">
        <p14:creationId xmlns:p14="http://schemas.microsoft.com/office/powerpoint/2010/main" val="1737449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688667" y="0"/>
            <a:ext cx="5503333" cy="6858000"/>
          </a:xfrm>
          <a:prstGeom prst="rect">
            <a:avLst/>
          </a:prstGeom>
        </p:spPr>
      </p:pic>
    </p:spTree>
    <p:extLst>
      <p:ext uri="{BB962C8B-B14F-4D97-AF65-F5344CB8AC3E}">
        <p14:creationId xmlns:p14="http://schemas.microsoft.com/office/powerpoint/2010/main" val="1494888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smtClean="0"/>
              <a:t>remaining two </a:t>
            </a:r>
            <a:r>
              <a:rPr lang="en-US" dirty="0" smtClean="0"/>
              <a:t>weeks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83769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Next two weeks</a:t>
            </a:r>
            <a:endParaRPr lang="en-GB" dirty="0"/>
          </a:p>
        </p:txBody>
      </p:sp>
      <p:sp>
        <p:nvSpPr>
          <p:cNvPr id="3" name="Text Placeholder 2"/>
          <p:cNvSpPr>
            <a:spLocks noGrp="1"/>
          </p:cNvSpPr>
          <p:nvPr>
            <p:ph type="body" idx="1"/>
          </p:nvPr>
        </p:nvSpPr>
        <p:spPr/>
        <p:txBody>
          <a:bodyPr/>
          <a:lstStyle/>
          <a:p>
            <a:r>
              <a:rPr lang="en-GB" dirty="0" smtClean="0"/>
              <a:t>In the lectures</a:t>
            </a:r>
            <a:endParaRPr lang="en-GB" dirty="0"/>
          </a:p>
        </p:txBody>
      </p:sp>
      <p:sp>
        <p:nvSpPr>
          <p:cNvPr id="4" name="Content Placeholder 3"/>
          <p:cNvSpPr>
            <a:spLocks noGrp="1"/>
          </p:cNvSpPr>
          <p:nvPr>
            <p:ph sz="half" idx="2"/>
          </p:nvPr>
        </p:nvSpPr>
        <p:spPr/>
        <p:txBody>
          <a:bodyPr>
            <a:normAutofit/>
          </a:bodyPr>
          <a:lstStyle/>
          <a:p>
            <a:r>
              <a:rPr lang="en-GB" dirty="0" smtClean="0"/>
              <a:t>12 October: to be confirmed</a:t>
            </a:r>
          </a:p>
          <a:p>
            <a:pPr lvl="1"/>
            <a:r>
              <a:rPr lang="en-GB" dirty="0" smtClean="0"/>
              <a:t>May NOT be a lecture</a:t>
            </a:r>
          </a:p>
          <a:p>
            <a:pPr lvl="1"/>
            <a:r>
              <a:rPr lang="en-GB" dirty="0" smtClean="0"/>
              <a:t>Two self-study labs instead</a:t>
            </a:r>
          </a:p>
          <a:p>
            <a:pPr lvl="1"/>
            <a:r>
              <a:rPr lang="en-GB" dirty="0" smtClean="0"/>
              <a:t>Assignment to work on</a:t>
            </a:r>
          </a:p>
          <a:p>
            <a:r>
              <a:rPr lang="en-GB" dirty="0" smtClean="0"/>
              <a:t>19 October: NO lecture</a:t>
            </a:r>
          </a:p>
          <a:p>
            <a:pPr lvl="1"/>
            <a:r>
              <a:rPr lang="en-GB" dirty="0" smtClean="0"/>
              <a:t>Compulsory lab session</a:t>
            </a:r>
          </a:p>
        </p:txBody>
      </p:sp>
      <p:sp>
        <p:nvSpPr>
          <p:cNvPr id="5" name="Text Placeholder 4"/>
          <p:cNvSpPr>
            <a:spLocks noGrp="1"/>
          </p:cNvSpPr>
          <p:nvPr>
            <p:ph type="body" sz="quarter" idx="3"/>
          </p:nvPr>
        </p:nvSpPr>
        <p:spPr/>
        <p:txBody>
          <a:bodyPr/>
          <a:lstStyle/>
          <a:p>
            <a:r>
              <a:rPr lang="en-GB" dirty="0" smtClean="0"/>
              <a:t>In the labs</a:t>
            </a:r>
            <a:endParaRPr lang="en-GB" dirty="0"/>
          </a:p>
        </p:txBody>
      </p:sp>
      <p:sp>
        <p:nvSpPr>
          <p:cNvPr id="6" name="Content Placeholder 5"/>
          <p:cNvSpPr>
            <a:spLocks noGrp="1"/>
          </p:cNvSpPr>
          <p:nvPr>
            <p:ph sz="quarter" idx="4"/>
          </p:nvPr>
        </p:nvSpPr>
        <p:spPr/>
        <p:txBody>
          <a:bodyPr>
            <a:normAutofit/>
          </a:bodyPr>
          <a:lstStyle/>
          <a:p>
            <a:r>
              <a:rPr lang="en-GB" sz="3200" dirty="0" smtClean="0"/>
              <a:t>More on </a:t>
            </a:r>
            <a:r>
              <a:rPr lang="en-GB" sz="3200" dirty="0" err="1" smtClean="0"/>
              <a:t>Vue.js</a:t>
            </a:r>
            <a:endParaRPr lang="en-GB" sz="3200" dirty="0"/>
          </a:p>
          <a:p>
            <a:pPr marL="0" indent="0">
              <a:buNone/>
            </a:pPr>
            <a:r>
              <a:rPr lang="en-GB" sz="2400" b="1" dirty="0" smtClean="0"/>
              <a:t>Self-study labs</a:t>
            </a:r>
          </a:p>
          <a:p>
            <a:r>
              <a:rPr lang="en-GB" sz="3200" dirty="0" smtClean="0"/>
              <a:t>Reactive programming lab</a:t>
            </a:r>
          </a:p>
          <a:p>
            <a:r>
              <a:rPr lang="en-GB" sz="3200" dirty="0" smtClean="0"/>
              <a:t>Progressive web apps</a:t>
            </a:r>
          </a:p>
          <a:p>
            <a:pPr marL="0" indent="0">
              <a:buNone/>
            </a:pPr>
            <a:r>
              <a:rPr lang="en-GB" sz="2400" dirty="0" smtClean="0"/>
              <a:t>Assignment</a:t>
            </a:r>
            <a:endParaRPr lang="en-GB" sz="2400" dirty="0"/>
          </a:p>
        </p:txBody>
      </p:sp>
    </p:spTree>
    <p:extLst>
      <p:ext uri="{BB962C8B-B14F-4D97-AF65-F5344CB8AC3E}">
        <p14:creationId xmlns:p14="http://schemas.microsoft.com/office/powerpoint/2010/main" val="445227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smtClean="0"/>
              <a:t>SENG365 Web Computing Architecture</a:t>
            </a:r>
            <a:endParaRPr lang="en-US" sz="4400" dirty="0"/>
          </a:p>
        </p:txBody>
      </p:sp>
      <p:sp>
        <p:nvSpPr>
          <p:cNvPr id="3" name="Subtitle 2"/>
          <p:cNvSpPr>
            <a:spLocks noGrp="1"/>
          </p:cNvSpPr>
          <p:nvPr>
            <p:ph type="subTitle" idx="1"/>
          </p:nvPr>
        </p:nvSpPr>
        <p:spPr/>
        <p:txBody>
          <a:bodyPr/>
          <a:lstStyle/>
          <a:p>
            <a:r>
              <a:rPr lang="en-US" dirty="0" smtClean="0"/>
              <a:t>Austen Rainer</a:t>
            </a:r>
            <a:br>
              <a:rPr lang="en-US" dirty="0" smtClean="0"/>
            </a:br>
            <a:r>
              <a:rPr lang="en-US" dirty="0" smtClean="0"/>
              <a:t>Course </a:t>
            </a:r>
            <a:r>
              <a:rPr lang="en-US" dirty="0"/>
              <a:t>Coordinator</a:t>
            </a:r>
            <a:br>
              <a:rPr lang="en-US" dirty="0"/>
            </a:br>
            <a:r>
              <a:rPr lang="en-US" dirty="0" err="1"/>
              <a:t>austen.rainer@canterbury.ac.nz</a:t>
            </a:r>
            <a:r>
              <a:rPr lang="en-US" dirty="0"/>
              <a:t/>
            </a:r>
            <a:br>
              <a:rPr lang="en-US" dirty="0"/>
            </a:br>
            <a:r>
              <a:rPr lang="en-US" dirty="0" smtClean="0"/>
              <a:t>302</a:t>
            </a:r>
            <a:r>
              <a:rPr lang="en-US" dirty="0"/>
              <a:t>, Erskine Building</a:t>
            </a:r>
          </a:p>
          <a:p>
            <a:endParaRPr lang="en-US" dirty="0"/>
          </a:p>
        </p:txBody>
      </p:sp>
      <p:sp>
        <p:nvSpPr>
          <p:cNvPr id="4" name="Shape 118"/>
          <p:cNvSpPr/>
          <p:nvPr/>
        </p:nvSpPr>
        <p:spPr>
          <a:xfrm>
            <a:off x="152400" y="1601295"/>
            <a:ext cx="11880095" cy="0"/>
          </a:xfrm>
          <a:prstGeom prst="line">
            <a:avLst/>
          </a:prstGeom>
          <a:ln w="12700">
            <a:solidFill>
              <a:srgbClr val="DA3238"/>
            </a:solidFill>
            <a:miter lim="400000"/>
          </a:ln>
        </p:spPr>
        <p:txBody>
          <a:bodyPr lIns="71856" tIns="71856" rIns="71856" bIns="71856" anchor="ctr"/>
          <a:lstStyle/>
          <a:p>
            <a:pPr defTabSz="1167660">
              <a:defRPr sz="4400"/>
            </a:pPr>
            <a:endParaRPr/>
          </a:p>
        </p:txBody>
      </p:sp>
      <p:pic>
        <p:nvPicPr>
          <p:cNvPr id="5" name="UCRed_CMYK.pdf"/>
          <p:cNvPicPr>
            <a:picLocks noChangeAspect="1"/>
          </p:cNvPicPr>
          <p:nvPr/>
        </p:nvPicPr>
        <p:blipFill>
          <a:blip r:embed="rId2">
            <a:extLst/>
          </a:blip>
          <a:stretch>
            <a:fillRect/>
          </a:stretch>
        </p:blipFill>
        <p:spPr>
          <a:xfrm>
            <a:off x="10333701" y="155737"/>
            <a:ext cx="1698794" cy="1307663"/>
          </a:xfrm>
          <a:prstGeom prst="rect">
            <a:avLst/>
          </a:prstGeom>
          <a:ln w="3175">
            <a:miter lim="400000"/>
          </a:ln>
        </p:spPr>
      </p:pic>
    </p:spTree>
    <p:extLst>
      <p:ext uri="{BB962C8B-B14F-4D97-AF65-F5344CB8AC3E}">
        <p14:creationId xmlns:p14="http://schemas.microsoft.com/office/powerpoint/2010/main" val="1279417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 </a:t>
            </a:r>
            <a:r>
              <a:rPr lang="en-US" i="1" dirty="0" smtClean="0"/>
              <a:t>Separation of concerns</a:t>
            </a:r>
            <a:endParaRPr lang="en-US" i="1" dirty="0"/>
          </a:p>
        </p:txBody>
      </p:sp>
      <p:sp>
        <p:nvSpPr>
          <p:cNvPr id="5" name="Content Placeholder 4"/>
          <p:cNvSpPr>
            <a:spLocks noGrp="1"/>
          </p:cNvSpPr>
          <p:nvPr>
            <p:ph idx="1"/>
          </p:nvPr>
        </p:nvSpPr>
        <p:spPr/>
        <p:txBody>
          <a:bodyPr>
            <a:normAutofit fontScale="92500" lnSpcReduction="10000"/>
          </a:bodyPr>
          <a:lstStyle/>
          <a:p>
            <a:r>
              <a:rPr lang="en-US" dirty="0" smtClean="0"/>
              <a:t>A </a:t>
            </a:r>
            <a:r>
              <a:rPr lang="en-US" dirty="0"/>
              <a:t>design principle for </a:t>
            </a:r>
            <a:r>
              <a:rPr lang="en-US" dirty="0" smtClean="0"/>
              <a:t>separating</a:t>
            </a:r>
            <a:r>
              <a:rPr lang="en-US" dirty="0"/>
              <a:t> </a:t>
            </a:r>
            <a:r>
              <a:rPr lang="en-US" dirty="0" smtClean="0"/>
              <a:t>software code</a:t>
            </a:r>
            <a:r>
              <a:rPr lang="en-US" dirty="0"/>
              <a:t> into distinct </a:t>
            </a:r>
            <a:r>
              <a:rPr lang="en-US" dirty="0" smtClean="0"/>
              <a:t>‘sections’, </a:t>
            </a:r>
            <a:r>
              <a:rPr lang="en-US" dirty="0"/>
              <a:t>such that each section addresses a separate concern</a:t>
            </a:r>
            <a:r>
              <a:rPr lang="en-US" dirty="0" smtClean="0"/>
              <a:t>.</a:t>
            </a:r>
          </a:p>
          <a:p>
            <a:r>
              <a:rPr lang="en-US" dirty="0" smtClean="0"/>
              <a:t>A strategy for handling complexity</a:t>
            </a:r>
          </a:p>
          <a:p>
            <a:pPr lvl="1"/>
            <a:r>
              <a:rPr lang="en-US" dirty="0" smtClean="0"/>
              <a:t>Of the problem</a:t>
            </a:r>
          </a:p>
          <a:p>
            <a:pPr lvl="1"/>
            <a:r>
              <a:rPr lang="en-US" dirty="0" smtClean="0"/>
              <a:t>Of the solution e.g. software code</a:t>
            </a:r>
          </a:p>
          <a:p>
            <a:r>
              <a:rPr lang="en-US" dirty="0" smtClean="0"/>
              <a:t>Examples of separation of concerns:</a:t>
            </a:r>
          </a:p>
          <a:p>
            <a:pPr lvl="1"/>
            <a:r>
              <a:rPr lang="en-US" dirty="0" smtClean="0"/>
              <a:t>Object-oriented programming</a:t>
            </a:r>
          </a:p>
          <a:p>
            <a:pPr lvl="2"/>
            <a:r>
              <a:rPr lang="en-US" dirty="0" smtClean="0"/>
              <a:t>Classes, objects, methods</a:t>
            </a:r>
          </a:p>
          <a:p>
            <a:pPr lvl="1"/>
            <a:r>
              <a:rPr lang="en-US" dirty="0" smtClean="0"/>
              <a:t>Web computing</a:t>
            </a:r>
          </a:p>
          <a:p>
            <a:pPr lvl="2"/>
            <a:r>
              <a:rPr lang="en-US" dirty="0" smtClean="0"/>
              <a:t>HTML: structure/</a:t>
            </a:r>
            <a:r>
              <a:rPr lang="en-US" dirty="0" err="1" smtClean="0"/>
              <a:t>organisation</a:t>
            </a:r>
            <a:r>
              <a:rPr lang="en-US" dirty="0" smtClean="0"/>
              <a:t> of content</a:t>
            </a:r>
          </a:p>
          <a:p>
            <a:pPr lvl="2"/>
            <a:r>
              <a:rPr lang="en-US" dirty="0" smtClean="0"/>
              <a:t>CSS: presentation</a:t>
            </a:r>
          </a:p>
          <a:p>
            <a:pPr lvl="2"/>
            <a:r>
              <a:rPr lang="en-US" dirty="0" smtClean="0"/>
              <a:t>JavaScript: functionality</a:t>
            </a:r>
          </a:p>
          <a:p>
            <a:endParaRPr lang="en-US" dirty="0"/>
          </a:p>
        </p:txBody>
      </p:sp>
    </p:spTree>
    <p:extLst>
      <p:ext uri="{BB962C8B-B14F-4D97-AF65-F5344CB8AC3E}">
        <p14:creationId xmlns:p14="http://schemas.microsoft.com/office/powerpoint/2010/main" val="1856786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generate different views of the same data?</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17149" y="2302903"/>
            <a:ext cx="2294280" cy="146081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76063" y="4315522"/>
            <a:ext cx="2295941" cy="185110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120664019"/>
              </p:ext>
            </p:extLst>
          </p:nvPr>
        </p:nvGraphicFramePr>
        <p:xfrm>
          <a:off x="838200" y="3418262"/>
          <a:ext cx="3164469" cy="1495131"/>
        </p:xfrm>
        <a:graphic>
          <a:graphicData uri="http://schemas.openxmlformats.org/drawingml/2006/table">
            <a:tbl>
              <a:tblPr firstRow="1" bandRow="1">
                <a:tableStyleId>{5C22544A-7EE6-4342-B048-85BDC9FD1C3A}</a:tableStyleId>
              </a:tblPr>
              <a:tblGrid>
                <a:gridCol w="1054823"/>
                <a:gridCol w="1054823"/>
                <a:gridCol w="1054823"/>
              </a:tblGrid>
              <a:tr h="498377">
                <a:tc>
                  <a:txBody>
                    <a:bodyPr/>
                    <a:lstStyle/>
                    <a:p>
                      <a:endParaRPr lang="en-US" dirty="0"/>
                    </a:p>
                  </a:txBody>
                  <a:tcPr/>
                </a:tc>
                <a:tc>
                  <a:txBody>
                    <a:bodyPr/>
                    <a:lstStyle/>
                    <a:p>
                      <a:endParaRPr lang="en-US"/>
                    </a:p>
                  </a:txBody>
                  <a:tcPr/>
                </a:tc>
                <a:tc>
                  <a:txBody>
                    <a:bodyPr/>
                    <a:lstStyle/>
                    <a:p>
                      <a:endParaRPr lang="en-US" dirty="0"/>
                    </a:p>
                  </a:txBody>
                  <a:tcPr/>
                </a:tc>
              </a:tr>
              <a:tr h="498377">
                <a:tc>
                  <a:txBody>
                    <a:bodyPr/>
                    <a:lstStyle/>
                    <a:p>
                      <a:endParaRPr lang="en-US"/>
                    </a:p>
                  </a:txBody>
                  <a:tcPr/>
                </a:tc>
                <a:tc>
                  <a:txBody>
                    <a:bodyPr/>
                    <a:lstStyle/>
                    <a:p>
                      <a:endParaRPr lang="en-US"/>
                    </a:p>
                  </a:txBody>
                  <a:tcPr/>
                </a:tc>
                <a:tc>
                  <a:txBody>
                    <a:bodyPr/>
                    <a:lstStyle/>
                    <a:p>
                      <a:endParaRPr lang="en-US"/>
                    </a:p>
                  </a:txBody>
                  <a:tcPr/>
                </a:tc>
              </a:tr>
              <a:tr h="498377">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
        <p:nvSpPr>
          <p:cNvPr id="8" name="TextBox 7"/>
          <p:cNvSpPr txBox="1"/>
          <p:nvPr/>
        </p:nvSpPr>
        <p:spPr>
          <a:xfrm>
            <a:off x="838200" y="2691676"/>
            <a:ext cx="3848682" cy="369332"/>
          </a:xfrm>
          <a:prstGeom prst="rect">
            <a:avLst/>
          </a:prstGeom>
          <a:noFill/>
        </p:spPr>
        <p:txBody>
          <a:bodyPr wrap="none" rtlCol="0">
            <a:spAutoFit/>
          </a:bodyPr>
          <a:lstStyle/>
          <a:p>
            <a:r>
              <a:rPr lang="en-US" dirty="0" smtClean="0"/>
              <a:t>Data (models) e.g. array, object, NoSQL</a:t>
            </a:r>
            <a:endParaRPr lang="en-US" dirty="0"/>
          </a:p>
        </p:txBody>
      </p:sp>
      <p:sp>
        <p:nvSpPr>
          <p:cNvPr id="9" name="TextBox 8"/>
          <p:cNvSpPr txBox="1"/>
          <p:nvPr/>
        </p:nvSpPr>
        <p:spPr>
          <a:xfrm>
            <a:off x="8276063" y="1514551"/>
            <a:ext cx="2082173" cy="369332"/>
          </a:xfrm>
          <a:prstGeom prst="rect">
            <a:avLst/>
          </a:prstGeom>
          <a:noFill/>
        </p:spPr>
        <p:txBody>
          <a:bodyPr wrap="none" rtlCol="0">
            <a:spAutoFit/>
          </a:bodyPr>
          <a:lstStyle/>
          <a:p>
            <a:r>
              <a:rPr lang="en-US" dirty="0" err="1" smtClean="0"/>
              <a:t>Visualisation</a:t>
            </a:r>
            <a:r>
              <a:rPr lang="en-US" dirty="0" smtClean="0"/>
              <a:t> of data</a:t>
            </a:r>
            <a:endParaRPr lang="en-US" dirty="0"/>
          </a:p>
        </p:txBody>
      </p:sp>
      <p:sp>
        <p:nvSpPr>
          <p:cNvPr id="10" name="Right Arrow 9"/>
          <p:cNvSpPr/>
          <p:nvPr/>
        </p:nvSpPr>
        <p:spPr>
          <a:xfrm>
            <a:off x="4393579" y="3923511"/>
            <a:ext cx="325615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38199" y="5208136"/>
            <a:ext cx="5515036" cy="1200329"/>
          </a:xfrm>
          <a:prstGeom prst="rect">
            <a:avLst/>
          </a:prstGeom>
          <a:noFill/>
        </p:spPr>
        <p:txBody>
          <a:bodyPr wrap="none" rtlCol="0">
            <a:spAutoFit/>
          </a:bodyPr>
          <a:lstStyle/>
          <a:p>
            <a:r>
              <a:rPr lang="en-US" sz="2400" b="1" dirty="0" smtClean="0">
                <a:solidFill>
                  <a:srgbClr val="7030A0"/>
                </a:solidFill>
              </a:rPr>
              <a:t>Separation of concerns:</a:t>
            </a:r>
          </a:p>
          <a:p>
            <a:pPr marL="285750" indent="-285750">
              <a:buFont typeface="Arial" charset="0"/>
              <a:buChar char="•"/>
            </a:pPr>
            <a:r>
              <a:rPr lang="en-US" sz="2400" b="1" dirty="0" smtClean="0">
                <a:solidFill>
                  <a:srgbClr val="7030A0"/>
                </a:solidFill>
              </a:rPr>
              <a:t>The management of the data e.g. CRUD</a:t>
            </a:r>
          </a:p>
          <a:p>
            <a:pPr marL="285750" indent="-285750">
              <a:buFont typeface="Arial" charset="0"/>
              <a:buChar char="•"/>
            </a:pPr>
            <a:r>
              <a:rPr lang="en-US" sz="2400" b="1" dirty="0" smtClean="0">
                <a:solidFill>
                  <a:srgbClr val="7030A0"/>
                </a:solidFill>
              </a:rPr>
              <a:t>The </a:t>
            </a:r>
            <a:r>
              <a:rPr lang="en-US" sz="2400" b="1" dirty="0" err="1" smtClean="0">
                <a:solidFill>
                  <a:srgbClr val="7030A0"/>
                </a:solidFill>
              </a:rPr>
              <a:t>visualisation</a:t>
            </a:r>
            <a:r>
              <a:rPr lang="en-US" sz="2400" b="1" dirty="0" smtClean="0">
                <a:solidFill>
                  <a:srgbClr val="7030A0"/>
                </a:solidFill>
              </a:rPr>
              <a:t> of the data</a:t>
            </a:r>
            <a:endParaRPr lang="en-US" sz="2400" b="1" dirty="0">
              <a:solidFill>
                <a:srgbClr val="7030A0"/>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880581994"/>
              </p:ext>
            </p:extLst>
          </p:nvPr>
        </p:nvGraphicFramePr>
        <p:xfrm>
          <a:off x="6766932" y="2240390"/>
          <a:ext cx="2009079" cy="1332234"/>
        </p:xfrm>
        <a:graphic>
          <a:graphicData uri="http://schemas.openxmlformats.org/drawingml/2006/table">
            <a:tbl>
              <a:tblPr firstRow="1" bandRow="1">
                <a:tableStyleId>{00A15C55-8517-42AA-B614-E9B94910E393}</a:tableStyleId>
              </a:tblPr>
              <a:tblGrid>
                <a:gridCol w="669693"/>
                <a:gridCol w="669693"/>
                <a:gridCol w="669693"/>
              </a:tblGrid>
              <a:tr h="444078">
                <a:tc>
                  <a:txBody>
                    <a:bodyPr/>
                    <a:lstStyle/>
                    <a:p>
                      <a:endParaRPr lang="en-US" dirty="0"/>
                    </a:p>
                  </a:txBody>
                  <a:tcPr/>
                </a:tc>
                <a:tc>
                  <a:txBody>
                    <a:bodyPr/>
                    <a:lstStyle/>
                    <a:p>
                      <a:endParaRPr lang="en-US"/>
                    </a:p>
                  </a:txBody>
                  <a:tcPr/>
                </a:tc>
                <a:tc>
                  <a:txBody>
                    <a:bodyPr/>
                    <a:lstStyle/>
                    <a:p>
                      <a:endParaRPr lang="en-US" dirty="0"/>
                    </a:p>
                  </a:txBody>
                  <a:tcPr/>
                </a:tc>
              </a:tr>
              <a:tr h="444078">
                <a:tc>
                  <a:txBody>
                    <a:bodyPr/>
                    <a:lstStyle/>
                    <a:p>
                      <a:endParaRPr lang="en-US"/>
                    </a:p>
                  </a:txBody>
                  <a:tcPr/>
                </a:tc>
                <a:tc>
                  <a:txBody>
                    <a:bodyPr/>
                    <a:lstStyle/>
                    <a:p>
                      <a:endParaRPr lang="en-US"/>
                    </a:p>
                  </a:txBody>
                  <a:tcPr/>
                </a:tc>
                <a:tc>
                  <a:txBody>
                    <a:bodyPr/>
                    <a:lstStyle/>
                    <a:p>
                      <a:endParaRPr lang="en-US"/>
                    </a:p>
                  </a:txBody>
                  <a:tcPr/>
                </a:tc>
              </a:tr>
              <a:tr h="444078">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0997918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5615"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57443"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69271" y="3455032"/>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5" idx="3"/>
            <a:endCxn id="6" idx="1"/>
          </p:cNvCxnSpPr>
          <p:nvPr/>
        </p:nvCxnSpPr>
        <p:spPr>
          <a:xfrm>
            <a:off x="2360015" y="3912232"/>
            <a:ext cx="11974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471843" y="3912232"/>
            <a:ext cx="11974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5615" y="4354276"/>
            <a:ext cx="765659" cy="369332"/>
          </a:xfrm>
          <a:prstGeom prst="rect">
            <a:avLst/>
          </a:prstGeom>
          <a:noFill/>
        </p:spPr>
        <p:txBody>
          <a:bodyPr wrap="none" rtlCol="0">
            <a:spAutoFit/>
          </a:bodyPr>
          <a:lstStyle/>
          <a:p>
            <a:r>
              <a:rPr lang="en-US" dirty="0" smtClean="0"/>
              <a:t>View1</a:t>
            </a:r>
            <a:endParaRPr lang="en-US" dirty="0"/>
          </a:p>
        </p:txBody>
      </p:sp>
      <p:sp>
        <p:nvSpPr>
          <p:cNvPr id="12" name="TextBox 11"/>
          <p:cNvSpPr txBox="1"/>
          <p:nvPr/>
        </p:nvSpPr>
        <p:spPr>
          <a:xfrm>
            <a:off x="3492127" y="4350963"/>
            <a:ext cx="904158" cy="369332"/>
          </a:xfrm>
          <a:prstGeom prst="rect">
            <a:avLst/>
          </a:prstGeom>
          <a:noFill/>
        </p:spPr>
        <p:txBody>
          <a:bodyPr wrap="none" rtlCol="0">
            <a:spAutoFit/>
          </a:bodyPr>
          <a:lstStyle/>
          <a:p>
            <a:r>
              <a:rPr lang="en-US" dirty="0" smtClean="0"/>
              <a:t>Bridge1</a:t>
            </a:r>
            <a:endParaRPr lang="en-US" dirty="0"/>
          </a:p>
        </p:txBody>
      </p:sp>
      <p:sp>
        <p:nvSpPr>
          <p:cNvPr id="13" name="TextBox 12"/>
          <p:cNvSpPr txBox="1"/>
          <p:nvPr/>
        </p:nvSpPr>
        <p:spPr>
          <a:xfrm>
            <a:off x="6583671" y="3727566"/>
            <a:ext cx="910827" cy="369332"/>
          </a:xfrm>
          <a:prstGeom prst="rect">
            <a:avLst/>
          </a:prstGeom>
          <a:noFill/>
        </p:spPr>
        <p:txBody>
          <a:bodyPr wrap="none" rtlCol="0">
            <a:spAutoFit/>
          </a:bodyPr>
          <a:lstStyle/>
          <a:p>
            <a:r>
              <a:rPr lang="en-US" dirty="0" smtClean="0"/>
              <a:t>Model1</a:t>
            </a:r>
            <a:endParaRPr lang="en-US" dirty="0"/>
          </a:p>
        </p:txBody>
      </p:sp>
      <p:sp>
        <p:nvSpPr>
          <p:cNvPr id="14" name="Rectangle 13"/>
          <p:cNvSpPr/>
          <p:nvPr/>
        </p:nvSpPr>
        <p:spPr>
          <a:xfrm>
            <a:off x="1445615" y="5074473"/>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557443" y="5074473"/>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a:stCxn id="14" idx="3"/>
            <a:endCxn id="15" idx="1"/>
          </p:cNvCxnSpPr>
          <p:nvPr/>
        </p:nvCxnSpPr>
        <p:spPr>
          <a:xfrm>
            <a:off x="2360015" y="5531673"/>
            <a:ext cx="11974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5" idx="3"/>
            <a:endCxn id="7" idx="2"/>
          </p:cNvCxnSpPr>
          <p:nvPr/>
        </p:nvCxnSpPr>
        <p:spPr>
          <a:xfrm flipV="1">
            <a:off x="4471843" y="4369432"/>
            <a:ext cx="1654628" cy="116224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440882" y="6034917"/>
            <a:ext cx="765659" cy="369332"/>
          </a:xfrm>
          <a:prstGeom prst="rect">
            <a:avLst/>
          </a:prstGeom>
          <a:noFill/>
        </p:spPr>
        <p:txBody>
          <a:bodyPr wrap="none" rtlCol="0">
            <a:spAutoFit/>
          </a:bodyPr>
          <a:lstStyle/>
          <a:p>
            <a:r>
              <a:rPr lang="en-US" dirty="0" smtClean="0"/>
              <a:t>View2</a:t>
            </a:r>
            <a:endParaRPr lang="en-US" dirty="0"/>
          </a:p>
        </p:txBody>
      </p:sp>
      <p:sp>
        <p:nvSpPr>
          <p:cNvPr id="22" name="TextBox 21"/>
          <p:cNvSpPr txBox="1"/>
          <p:nvPr/>
        </p:nvSpPr>
        <p:spPr>
          <a:xfrm>
            <a:off x="3487394" y="6031604"/>
            <a:ext cx="904158" cy="369332"/>
          </a:xfrm>
          <a:prstGeom prst="rect">
            <a:avLst/>
          </a:prstGeom>
          <a:noFill/>
        </p:spPr>
        <p:txBody>
          <a:bodyPr wrap="none" rtlCol="0">
            <a:spAutoFit/>
          </a:bodyPr>
          <a:lstStyle/>
          <a:p>
            <a:r>
              <a:rPr lang="en-US" dirty="0" smtClean="0"/>
              <a:t>Bridge2</a:t>
            </a:r>
            <a:endParaRPr lang="en-US" dirty="0"/>
          </a:p>
        </p:txBody>
      </p:sp>
      <p:sp>
        <p:nvSpPr>
          <p:cNvPr id="23" name="Rectangle 22"/>
          <p:cNvSpPr/>
          <p:nvPr/>
        </p:nvSpPr>
        <p:spPr>
          <a:xfrm>
            <a:off x="5669271" y="1833467"/>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552710" y="1833467"/>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4" idx="3"/>
            <a:endCxn id="23" idx="1"/>
          </p:cNvCxnSpPr>
          <p:nvPr/>
        </p:nvCxnSpPr>
        <p:spPr>
          <a:xfrm>
            <a:off x="4467110" y="2290667"/>
            <a:ext cx="12021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487393" y="2790598"/>
            <a:ext cx="904158" cy="369332"/>
          </a:xfrm>
          <a:prstGeom prst="rect">
            <a:avLst/>
          </a:prstGeom>
          <a:noFill/>
        </p:spPr>
        <p:txBody>
          <a:bodyPr wrap="none" rtlCol="0">
            <a:spAutoFit/>
          </a:bodyPr>
          <a:lstStyle/>
          <a:p>
            <a:r>
              <a:rPr lang="en-US" dirty="0" smtClean="0"/>
              <a:t>Bridge3</a:t>
            </a:r>
            <a:endParaRPr lang="en-US" dirty="0"/>
          </a:p>
        </p:txBody>
      </p:sp>
      <p:cxnSp>
        <p:nvCxnSpPr>
          <p:cNvPr id="31" name="Elbow Connector 30"/>
          <p:cNvCxnSpPr>
            <a:stCxn id="5" idx="0"/>
          </p:cNvCxnSpPr>
          <p:nvPr/>
        </p:nvCxnSpPr>
        <p:spPr>
          <a:xfrm rot="5400000" flipH="1" flipV="1">
            <a:off x="2112922" y="2080561"/>
            <a:ext cx="1164365" cy="158457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83671" y="2106001"/>
            <a:ext cx="910827" cy="369332"/>
          </a:xfrm>
          <a:prstGeom prst="rect">
            <a:avLst/>
          </a:prstGeom>
          <a:noFill/>
        </p:spPr>
        <p:txBody>
          <a:bodyPr wrap="none" rtlCol="0">
            <a:spAutoFit/>
          </a:bodyPr>
          <a:lstStyle/>
          <a:p>
            <a:r>
              <a:rPr lang="en-US" dirty="0" smtClean="0"/>
              <a:t>Model2</a:t>
            </a:r>
            <a:endParaRPr lang="en-US" dirty="0"/>
          </a:p>
        </p:txBody>
      </p:sp>
      <p:sp>
        <p:nvSpPr>
          <p:cNvPr id="33" name="Title 32"/>
          <p:cNvSpPr>
            <a:spLocks noGrp="1"/>
          </p:cNvSpPr>
          <p:nvPr>
            <p:ph type="title"/>
          </p:nvPr>
        </p:nvSpPr>
        <p:spPr/>
        <p:txBody>
          <a:bodyPr/>
          <a:lstStyle/>
          <a:p>
            <a:r>
              <a:rPr lang="en-US" dirty="0" smtClean="0"/>
              <a:t>A generic approach</a:t>
            </a:r>
            <a:endParaRPr lang="en-US" dirty="0"/>
          </a:p>
        </p:txBody>
      </p:sp>
      <p:sp>
        <p:nvSpPr>
          <p:cNvPr id="35" name="TextBox 34"/>
          <p:cNvSpPr txBox="1"/>
          <p:nvPr/>
        </p:nvSpPr>
        <p:spPr>
          <a:xfrm>
            <a:off x="381000" y="3727566"/>
            <a:ext cx="1040670" cy="369332"/>
          </a:xfrm>
          <a:prstGeom prst="rect">
            <a:avLst/>
          </a:prstGeom>
          <a:noFill/>
        </p:spPr>
        <p:txBody>
          <a:bodyPr wrap="none" rtlCol="0">
            <a:spAutoFit/>
          </a:bodyPr>
          <a:lstStyle/>
          <a:p>
            <a:pPr algn="r"/>
            <a:r>
              <a:rPr lang="en-US" i="1" dirty="0" smtClean="0"/>
              <a:t>Bar chart</a:t>
            </a:r>
            <a:endParaRPr lang="en-US" i="1" dirty="0"/>
          </a:p>
        </p:txBody>
      </p:sp>
      <p:sp>
        <p:nvSpPr>
          <p:cNvPr id="36" name="TextBox 35"/>
          <p:cNvSpPr txBox="1"/>
          <p:nvPr/>
        </p:nvSpPr>
        <p:spPr>
          <a:xfrm>
            <a:off x="742060" y="5347007"/>
            <a:ext cx="679610" cy="369332"/>
          </a:xfrm>
          <a:prstGeom prst="rect">
            <a:avLst/>
          </a:prstGeom>
          <a:noFill/>
        </p:spPr>
        <p:txBody>
          <a:bodyPr wrap="none" rtlCol="0">
            <a:spAutoFit/>
          </a:bodyPr>
          <a:lstStyle/>
          <a:p>
            <a:pPr algn="r"/>
            <a:r>
              <a:rPr lang="en-US" i="1" dirty="0" smtClean="0"/>
              <a:t>Table</a:t>
            </a:r>
            <a:endParaRPr lang="en-US" i="1" dirty="0"/>
          </a:p>
        </p:txBody>
      </p:sp>
      <p:sp>
        <p:nvSpPr>
          <p:cNvPr id="37" name="TextBox 36"/>
          <p:cNvSpPr txBox="1"/>
          <p:nvPr/>
        </p:nvSpPr>
        <p:spPr>
          <a:xfrm>
            <a:off x="7781100" y="1690687"/>
            <a:ext cx="4259340" cy="4708981"/>
          </a:xfrm>
          <a:prstGeom prst="rect">
            <a:avLst/>
          </a:prstGeom>
          <a:noFill/>
        </p:spPr>
        <p:txBody>
          <a:bodyPr wrap="square" rtlCol="0">
            <a:spAutoFit/>
          </a:bodyPr>
          <a:lstStyle/>
          <a:p>
            <a:pPr marL="285750" indent="-285750">
              <a:buFont typeface="Arial" charset="0"/>
              <a:buChar char="•"/>
            </a:pPr>
            <a:r>
              <a:rPr lang="en-US" sz="2000" dirty="0" smtClean="0"/>
              <a:t>We want to display data to the user in different ways e.g. as a bar chart or as a table of data.</a:t>
            </a:r>
          </a:p>
          <a:p>
            <a:pPr marL="285750" indent="-285750">
              <a:buFont typeface="Arial" charset="0"/>
              <a:buChar char="•"/>
            </a:pPr>
            <a:r>
              <a:rPr lang="en-US" sz="2000" dirty="0" smtClean="0"/>
              <a:t>We want to keep our data independent of the way it is presented.</a:t>
            </a:r>
          </a:p>
          <a:p>
            <a:pPr marL="285750" indent="-285750">
              <a:buFont typeface="Arial" charset="0"/>
              <a:buChar char="•"/>
            </a:pPr>
            <a:r>
              <a:rPr lang="en-US" sz="2000" dirty="0" smtClean="0"/>
              <a:t>We may want to compute additional values depending on how and why we present data e.g. add a total in our table.</a:t>
            </a:r>
          </a:p>
          <a:p>
            <a:pPr marL="285750" indent="-285750">
              <a:buFont typeface="Arial" charset="0"/>
              <a:buChar char="•"/>
            </a:pPr>
            <a:r>
              <a:rPr lang="en-US" sz="2000" dirty="0" smtClean="0"/>
              <a:t>We need some connection – some ‘bridge’ – between views and data.</a:t>
            </a:r>
          </a:p>
          <a:p>
            <a:pPr marL="285750" indent="-285750">
              <a:buFont typeface="Arial" charset="0"/>
              <a:buChar char="•"/>
            </a:pPr>
            <a:r>
              <a:rPr lang="en-US" sz="2000" dirty="0" smtClean="0"/>
              <a:t>We can </a:t>
            </a:r>
            <a:r>
              <a:rPr lang="en-US" sz="2000" i="1" dirty="0" smtClean="0"/>
              <a:t>reuse</a:t>
            </a:r>
            <a:r>
              <a:rPr lang="en-US" sz="2000" dirty="0" smtClean="0"/>
              <a:t>:</a:t>
            </a:r>
          </a:p>
          <a:p>
            <a:pPr marL="742950" lvl="1" indent="-285750">
              <a:buFont typeface="Arial" charset="0"/>
              <a:buChar char="•"/>
            </a:pPr>
            <a:r>
              <a:rPr lang="en-US" sz="2000" dirty="0" smtClean="0"/>
              <a:t>models and</a:t>
            </a:r>
          </a:p>
          <a:p>
            <a:pPr marL="742950" lvl="1" indent="-285750">
              <a:buFont typeface="Arial" charset="0"/>
              <a:buChar char="•"/>
            </a:pPr>
            <a:r>
              <a:rPr lang="en-US" sz="2000" dirty="0" smtClean="0"/>
              <a:t>views.</a:t>
            </a:r>
            <a:endParaRPr lang="en-US" sz="2000" dirty="0"/>
          </a:p>
        </p:txBody>
      </p:sp>
    </p:spTree>
    <p:extLst>
      <p:ext uri="{BB962C8B-B14F-4D97-AF65-F5344CB8AC3E}">
        <p14:creationId xmlns:p14="http://schemas.microsoft.com/office/powerpoint/2010/main" val="705819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1105</TotalTime>
  <Words>2179</Words>
  <Application>Microsoft Macintosh PowerPoint</Application>
  <PresentationFormat>Widescreen</PresentationFormat>
  <Paragraphs>453</Paragraphs>
  <Slides>62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Calibri</vt:lpstr>
      <vt:lpstr>Calibri Light</vt:lpstr>
      <vt:lpstr>Courier</vt:lpstr>
      <vt:lpstr>Courier New</vt:lpstr>
      <vt:lpstr>Arial</vt:lpstr>
      <vt:lpstr>Office Theme</vt:lpstr>
      <vt:lpstr>SENG365 Web Computing Architecture:  Patterns, and Performance</vt:lpstr>
      <vt:lpstr>Teaching team</vt:lpstr>
      <vt:lpstr>News</vt:lpstr>
      <vt:lpstr>The story so far…</vt:lpstr>
      <vt:lpstr>This week</vt:lpstr>
      <vt:lpstr>Design patterns</vt:lpstr>
      <vt:lpstr>Background: Separation of concerns</vt:lpstr>
      <vt:lpstr>How to generate different views of the same data?</vt:lpstr>
      <vt:lpstr>A generic approach</vt:lpstr>
      <vt:lpstr>Variations on a theme of Model-View-{Bridge}*</vt:lpstr>
      <vt:lpstr>Model View Controller (MVC)</vt:lpstr>
      <vt:lpstr>MVC: the case of the Wikipedia definition</vt:lpstr>
      <vt:lpstr>MVC: the case of the Wikipedia definition</vt:lpstr>
      <vt:lpstr>MVC: a comparison of models</vt:lpstr>
      <vt:lpstr>Model View ViewModel (MVVM)</vt:lpstr>
      <vt:lpstr>Components of Model View ViewModel (MVVM)</vt:lpstr>
      <vt:lpstr>How does this apply to Vue.js?</vt:lpstr>
      <vt:lpstr>Digression/recap: Vue.js</vt:lpstr>
      <vt:lpstr>What is Vue.js?</vt:lpstr>
      <vt:lpstr>A simple example…</vt:lpstr>
      <vt:lpstr>Example Vue.js code</vt:lpstr>
      <vt:lpstr>Why does this code seem odd, for HTML &amp; JS?</vt:lpstr>
      <vt:lpstr>PowerPoint Presentation</vt:lpstr>
      <vt:lpstr>PowerPoint Presentation</vt:lpstr>
      <vt:lpstr>Vue.js and HTML custom attributes</vt:lpstr>
      <vt:lpstr>PowerPoint Presentation</vt:lpstr>
      <vt:lpstr>Returning to Vue and MVVM</vt:lpstr>
      <vt:lpstr>PowerPoint Presentation</vt:lpstr>
      <vt:lpstr>ViewModel</vt:lpstr>
      <vt:lpstr>View (1/2)</vt:lpstr>
      <vt:lpstr>View (2/2)</vt:lpstr>
      <vt:lpstr>Model</vt:lpstr>
      <vt:lpstr>Directives and filters</vt:lpstr>
      <vt:lpstr>Quick example from the Vue.js</vt:lpstr>
      <vt:lpstr>… with annotations</vt:lpstr>
      <vt:lpstr>Other resources</vt:lpstr>
      <vt:lpstr>Yahoo! Exceptional Performance Group</vt:lpstr>
      <vt:lpstr>Response Times: The 3 Important Limits</vt:lpstr>
      <vt:lpstr>Yahoo Exceptional Performance Team</vt:lpstr>
      <vt:lpstr>Yahoo’s Best Practice Rules https://developer.yahoo.com/performance/rules.html</vt:lpstr>
      <vt:lpstr>Using Yslow on www.bbc.com/news</vt:lpstr>
      <vt:lpstr>Sample of best practice rules</vt:lpstr>
      <vt:lpstr>Examples </vt:lpstr>
      <vt:lpstr>Other aspects of performance: Lazy loading </vt:lpstr>
      <vt:lpstr>Lazy loading</vt:lpstr>
      <vt:lpstr>Lazy Loading and IntersectionObserver API</vt:lpstr>
      <vt:lpstr>PowerPoint Presentation</vt:lpstr>
      <vt:lpstr>A brief look at the near future of web computing</vt:lpstr>
      <vt:lpstr>EVENTS</vt:lpstr>
      <vt:lpstr>Events: What’s the problem/s?</vt:lpstr>
      <vt:lpstr>Solutions</vt:lpstr>
      <vt:lpstr>Reactive programming</vt:lpstr>
      <vt:lpstr>Benefits of reactive programming</vt:lpstr>
      <vt:lpstr>Reactive Programming Concepts</vt:lpstr>
      <vt:lpstr>Example from Bacon.js</vt:lpstr>
      <vt:lpstr>JavaScript implementations of reactive programming</vt:lpstr>
      <vt:lpstr>Resources</vt:lpstr>
      <vt:lpstr>Progressive web apps &amp; Service Workers</vt:lpstr>
      <vt:lpstr>PowerPoint Presentation</vt:lpstr>
      <vt:lpstr>The remaining two weeks</vt:lpstr>
      <vt:lpstr>Next two weeks</vt:lpstr>
      <vt:lpstr>SENG365 Web Computing Architecture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Kia ora, and welcome to SENG365</dc:title>
  <dc:creator>Austen Rainer</dc:creator>
  <cp:lastModifiedBy>Austen Rainer</cp:lastModifiedBy>
  <cp:revision>304</cp:revision>
  <cp:lastPrinted>2017-10-04T22:52:44Z</cp:lastPrinted>
  <dcterms:created xsi:type="dcterms:W3CDTF">2017-07-18T22:10:17Z</dcterms:created>
  <dcterms:modified xsi:type="dcterms:W3CDTF">2017-10-04T22:54:11Z</dcterms:modified>
</cp:coreProperties>
</file>